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2"/>
  </p:notesMasterIdLst>
  <p:sldIdLst>
    <p:sldId id="271" r:id="rId2"/>
    <p:sldId id="277" r:id="rId3"/>
    <p:sldId id="274" r:id="rId4"/>
    <p:sldId id="308" r:id="rId5"/>
    <p:sldId id="309" r:id="rId6"/>
    <p:sldId id="275" r:id="rId7"/>
    <p:sldId id="310" r:id="rId8"/>
    <p:sldId id="315" r:id="rId9"/>
    <p:sldId id="316" r:id="rId10"/>
    <p:sldId id="278" r:id="rId11"/>
    <p:sldId id="279" r:id="rId12"/>
    <p:sldId id="280" r:id="rId13"/>
    <p:sldId id="281" r:id="rId14"/>
    <p:sldId id="283" r:id="rId15"/>
    <p:sldId id="282" r:id="rId16"/>
    <p:sldId id="284" r:id="rId17"/>
    <p:sldId id="285" r:id="rId18"/>
    <p:sldId id="287" r:id="rId19"/>
    <p:sldId id="286" r:id="rId20"/>
    <p:sldId id="289" r:id="rId21"/>
    <p:sldId id="288" r:id="rId22"/>
    <p:sldId id="290" r:id="rId23"/>
    <p:sldId id="297" r:id="rId24"/>
    <p:sldId id="314" r:id="rId25"/>
    <p:sldId id="318" r:id="rId26"/>
    <p:sldId id="311" r:id="rId27"/>
    <p:sldId id="312" r:id="rId28"/>
    <p:sldId id="313" r:id="rId29"/>
    <p:sldId id="292" r:id="rId30"/>
    <p:sldId id="317" r:id="rId31"/>
  </p:sldIdLst>
  <p:sldSz cx="9144000" cy="6858000" type="screen4x3"/>
  <p:notesSz cx="6797675" cy="987425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075" autoAdjust="0"/>
  </p:normalViewPr>
  <p:slideViewPr>
    <p:cSldViewPr>
      <p:cViewPr varScale="1">
        <p:scale>
          <a:sx n="62" d="100"/>
          <a:sy n="62" d="100"/>
        </p:scale>
        <p:origin x="-1656"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50443" y="0"/>
            <a:ext cx="2945659" cy="493713"/>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3E637F09-A0F1-4C8D-8A0D-76E3913C4A93}" type="datetimeFigureOut">
              <a:rPr lang="en-GB"/>
              <a:pPr>
                <a:defRPr/>
              </a:pPr>
              <a:t>21/01/2014</a:t>
            </a:fld>
            <a:endParaRPr lang="en-GB"/>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79768" y="4690269"/>
            <a:ext cx="5438140" cy="444341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4060832-5CB0-417E-880E-01D97CC3100A}" type="slidenum">
              <a:rPr lang="en-GB"/>
              <a:pPr>
                <a:defRPr/>
              </a:pPr>
              <a:t>‹#›</a:t>
            </a:fld>
            <a:endParaRPr lang="en-GB"/>
          </a:p>
        </p:txBody>
      </p:sp>
    </p:spTree>
    <p:extLst>
      <p:ext uri="{BB962C8B-B14F-4D97-AF65-F5344CB8AC3E}">
        <p14:creationId xmlns:p14="http://schemas.microsoft.com/office/powerpoint/2010/main" xmlns="" val="39242176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libguides.city.ac.uk/altmetrics"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rae.ac.uk/"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1182E6EB-3D17-4CEE-9057-D2D9F8E62898}" type="slidenum">
              <a:rPr lang="en-GB" smtClean="0"/>
              <a:pPr>
                <a:defRPr/>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04060832-5CB0-417E-880E-01D97CC3100A}" type="slidenum">
              <a:rPr lang="en-GB" smtClean="0"/>
              <a:pPr>
                <a:defRPr/>
              </a:pPr>
              <a:t>21</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04060832-5CB0-417E-880E-01D97CC3100A}" type="slidenum">
              <a:rPr lang="en-GB" smtClean="0"/>
              <a:pPr>
                <a:defRPr/>
              </a:pPr>
              <a:t>24</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mtClean="0">
                <a:hlinkClick r:id="rId3"/>
              </a:rPr>
              <a:t>http://libguides.city.ac.uk/altmetrics</a:t>
            </a:r>
            <a:endParaRPr lang="en-GB"/>
          </a:p>
        </p:txBody>
      </p:sp>
      <p:sp>
        <p:nvSpPr>
          <p:cNvPr id="4" name="Slide Number Placeholder 3"/>
          <p:cNvSpPr>
            <a:spLocks noGrp="1"/>
          </p:cNvSpPr>
          <p:nvPr>
            <p:ph type="sldNum" sz="quarter" idx="10"/>
          </p:nvPr>
        </p:nvSpPr>
        <p:spPr/>
        <p:txBody>
          <a:bodyPr/>
          <a:lstStyle/>
          <a:p>
            <a:pPr>
              <a:defRPr/>
            </a:pPr>
            <a:fld id="{04060832-5CB0-417E-880E-01D97CC3100A}" type="slidenum">
              <a:rPr lang="en-GB" smtClean="0"/>
              <a:pPr>
                <a:defRPr/>
              </a:pPr>
              <a:t>27</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04060832-5CB0-417E-880E-01D97CC3100A}" type="slidenum">
              <a:rPr lang="en-GB" smtClean="0"/>
              <a:pPr>
                <a:defRPr/>
              </a:pPr>
              <a:t>28</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err="1" smtClean="0">
                <a:solidFill>
                  <a:schemeClr val="tx1"/>
                </a:solidFill>
                <a:latin typeface="+mn-lt"/>
                <a:ea typeface="+mn-ea"/>
                <a:cs typeface="+mn-cs"/>
              </a:rPr>
              <a:t>Bibliometrics</a:t>
            </a:r>
            <a:r>
              <a:rPr lang="en-GB" sz="1200" kern="1200" dirty="0" smtClean="0">
                <a:solidFill>
                  <a:schemeClr val="tx1"/>
                </a:solidFill>
                <a:latin typeface="+mn-lt"/>
                <a:ea typeface="+mn-ea"/>
                <a:cs typeface="+mn-cs"/>
              </a:rPr>
              <a:t> can help decide both where to publish (thinking in terms of delivering future research impact) and what impact your publications are having. </a:t>
            </a:r>
          </a:p>
          <a:p>
            <a:endParaRPr lang="en-GB" dirty="0"/>
          </a:p>
        </p:txBody>
      </p:sp>
      <p:sp>
        <p:nvSpPr>
          <p:cNvPr id="4" name="Slide Number Placeholder 3"/>
          <p:cNvSpPr>
            <a:spLocks noGrp="1"/>
          </p:cNvSpPr>
          <p:nvPr>
            <p:ph type="sldNum" sz="quarter" idx="10"/>
          </p:nvPr>
        </p:nvSpPr>
        <p:spPr/>
        <p:txBody>
          <a:bodyPr/>
          <a:lstStyle/>
          <a:p>
            <a:pPr>
              <a:defRPr/>
            </a:pPr>
            <a:fld id="{04060832-5CB0-417E-880E-01D97CC3100A}" type="slidenum">
              <a:rPr lang="en-GB" smtClean="0"/>
              <a:pPr>
                <a:defRPr/>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t>It can also be used by senior managers and funding bodies to inform decisions such as who to employ or fund</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t>For example, the Incites tool which is a</a:t>
            </a:r>
            <a:r>
              <a:rPr lang="en-GB" baseline="0" dirty="0" smtClean="0"/>
              <a:t> Thomas Reuters product which </a:t>
            </a:r>
            <a:r>
              <a:rPr lang="en-GB" dirty="0" smtClean="0"/>
              <a:t>looks at Web of Science citation data showed that the UK is much more effective at research than the USA, i.e. that although the UK spends less &amp; has less researchers, their articles get cited far more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smtClean="0"/>
          </a:p>
          <a:p>
            <a:endParaRPr lang="en-GB" dirty="0"/>
          </a:p>
        </p:txBody>
      </p:sp>
      <p:sp>
        <p:nvSpPr>
          <p:cNvPr id="4" name="Slide Number Placeholder 3"/>
          <p:cNvSpPr>
            <a:spLocks noGrp="1"/>
          </p:cNvSpPr>
          <p:nvPr>
            <p:ph type="sldNum" sz="quarter" idx="10"/>
          </p:nvPr>
        </p:nvSpPr>
        <p:spPr/>
        <p:txBody>
          <a:bodyPr/>
          <a:lstStyle/>
          <a:p>
            <a:pPr>
              <a:defRPr/>
            </a:pPr>
            <a:fld id="{04060832-5CB0-417E-880E-01D97CC3100A}" type="slidenum">
              <a:rPr lang="en-GB" smtClean="0"/>
              <a:pPr>
                <a:defRPr/>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t>Research Excellence Framework (REF) is the current UK system for assessing the quality of research in UK higher education institutions (HEIs). </a:t>
            </a:r>
          </a:p>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t>It replaces the </a:t>
            </a:r>
            <a:r>
              <a:rPr lang="en-GB" b="1" dirty="0" smtClean="0">
                <a:hlinkClick r:id="rId3"/>
              </a:rPr>
              <a:t>Research Assessment Exercise</a:t>
            </a:r>
            <a:r>
              <a:rPr lang="en-GB" dirty="0" smtClean="0"/>
              <a:t> (RAE)</a:t>
            </a:r>
          </a:p>
          <a:p>
            <a:pPr lvl="1"/>
            <a:r>
              <a:rPr lang="en-GB" dirty="0" smtClean="0"/>
              <a:t>selective allocation of their research funding to UK universities, with effect from 2015-16 </a:t>
            </a:r>
          </a:p>
          <a:p>
            <a:pPr lvl="1"/>
            <a:r>
              <a:rPr lang="en-GB" dirty="0" smtClean="0"/>
              <a:t>benchmarking information and establish reputational yardsticks.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t>Some sub panels will use citation data (from Elsevier’s Scopus database) as well as their own expert peer review to aid their decisions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smtClean="0"/>
          </a:p>
          <a:p>
            <a:endParaRPr lang="en-GB" dirty="0"/>
          </a:p>
        </p:txBody>
      </p:sp>
      <p:sp>
        <p:nvSpPr>
          <p:cNvPr id="4" name="Slide Number Placeholder 3"/>
          <p:cNvSpPr>
            <a:spLocks noGrp="1"/>
          </p:cNvSpPr>
          <p:nvPr>
            <p:ph type="sldNum" sz="quarter" idx="10"/>
          </p:nvPr>
        </p:nvSpPr>
        <p:spPr/>
        <p:txBody>
          <a:bodyPr/>
          <a:lstStyle/>
          <a:p>
            <a:pPr>
              <a:defRPr/>
            </a:pPr>
            <a:fld id="{04060832-5CB0-417E-880E-01D97CC3100A}" type="slidenum">
              <a:rPr lang="en-GB" smtClean="0"/>
              <a:pPr>
                <a:defRPr/>
              </a:pPr>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Impact factors are often used, controversially, as a proxy for journal quality and, even more contentiously, for the quality of individual papers published in the journal and even of the people who write them.</a:t>
            </a:r>
          </a:p>
          <a:p>
            <a:endParaRPr lang="en-GB" dirty="0" smtClean="0"/>
          </a:p>
          <a:p>
            <a:r>
              <a:rPr lang="en-GB" sz="1200" kern="1200" dirty="0" err="1" smtClean="0">
                <a:solidFill>
                  <a:schemeClr val="tx1"/>
                </a:solidFill>
                <a:latin typeface="+mn-lt"/>
                <a:ea typeface="+mn-ea"/>
                <a:cs typeface="+mn-cs"/>
              </a:rPr>
              <a:t>Bibliometrics</a:t>
            </a:r>
            <a:r>
              <a:rPr lang="en-GB" sz="1200" kern="1200" dirty="0" smtClean="0">
                <a:solidFill>
                  <a:schemeClr val="tx1"/>
                </a:solidFill>
                <a:latin typeface="+mn-lt"/>
                <a:ea typeface="+mn-ea"/>
                <a:cs typeface="+mn-cs"/>
              </a:rPr>
              <a:t> golden rule - compare like with like</a:t>
            </a:r>
          </a:p>
          <a:p>
            <a:r>
              <a:rPr lang="en-GB" sz="1200" kern="1200" dirty="0" smtClean="0">
                <a:solidFill>
                  <a:schemeClr val="tx1"/>
                </a:solidFill>
                <a:latin typeface="+mn-lt"/>
                <a:ea typeface="+mn-ea"/>
                <a:cs typeface="+mn-cs"/>
              </a:rPr>
              <a:t>REF Pilot Study "The number of times that papers are cited is not in itself an informative indicator; citation counts need to be benchmarked or normalised against similar research. In particular citations accumulate over time, so the year of publication needs to be taken into account; citation patterns differ greatly in different disciplines, so the field of research needs to be taken into account; and citations to review papers tend to be higher than for articles and this also needs to be taken into account."</a:t>
            </a:r>
          </a:p>
          <a:p>
            <a:endParaRPr lang="en-GB" dirty="0" smtClean="0"/>
          </a:p>
          <a:p>
            <a:r>
              <a:rPr lang="en-GB" dirty="0" smtClean="0"/>
              <a:t>(50% of the average social science journal article references are to books and other non-journal references)</a:t>
            </a:r>
            <a:endParaRPr lang="en-GB" dirty="0"/>
          </a:p>
        </p:txBody>
      </p:sp>
      <p:sp>
        <p:nvSpPr>
          <p:cNvPr id="4" name="Slide Number Placeholder 3"/>
          <p:cNvSpPr>
            <a:spLocks noGrp="1"/>
          </p:cNvSpPr>
          <p:nvPr>
            <p:ph type="sldNum" sz="quarter" idx="10"/>
          </p:nvPr>
        </p:nvSpPr>
        <p:spPr/>
        <p:txBody>
          <a:bodyPr/>
          <a:lstStyle/>
          <a:p>
            <a:pPr>
              <a:defRPr/>
            </a:pPr>
            <a:fld id="{04060832-5CB0-417E-880E-01D97CC3100A}" type="slidenum">
              <a:rPr lang="en-GB" smtClean="0"/>
              <a:pPr>
                <a:defRPr/>
              </a:pPr>
              <a:t>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Numbers up to date Jan</a:t>
            </a:r>
            <a:r>
              <a:rPr lang="en-GB" baseline="0" dirty="0" smtClean="0"/>
              <a:t> 20014</a:t>
            </a:r>
          </a:p>
          <a:p>
            <a:pPr>
              <a:defRPr/>
            </a:pPr>
            <a:r>
              <a:rPr lang="en-GB" dirty="0" smtClean="0"/>
              <a:t> weakness in IF: </a:t>
            </a:r>
          </a:p>
          <a:p>
            <a:pPr>
              <a:defRPr/>
            </a:pPr>
            <a:r>
              <a:rPr lang="en-GB" dirty="0" smtClean="0"/>
              <a:t>e.g. US bias / optimized for hard sciences / can be manipulated / over dependence on a single measure/ ‘2 year window’ formula too short</a:t>
            </a:r>
          </a:p>
          <a:p>
            <a:endParaRPr lang="en-GB" dirty="0"/>
          </a:p>
        </p:txBody>
      </p:sp>
      <p:sp>
        <p:nvSpPr>
          <p:cNvPr id="4" name="Slide Number Placeholder 3"/>
          <p:cNvSpPr>
            <a:spLocks noGrp="1"/>
          </p:cNvSpPr>
          <p:nvPr>
            <p:ph type="sldNum" sz="quarter" idx="10"/>
          </p:nvPr>
        </p:nvSpPr>
        <p:spPr/>
        <p:txBody>
          <a:bodyPr/>
          <a:lstStyle/>
          <a:p>
            <a:pPr>
              <a:defRPr/>
            </a:pPr>
            <a:fld id="{04060832-5CB0-417E-880E-01D97CC3100A}" type="slidenum">
              <a:rPr lang="en-GB" smtClean="0"/>
              <a:pPr>
                <a:defRPr/>
              </a:pPr>
              <a:t>13</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04060832-5CB0-417E-880E-01D97CC3100A}" type="slidenum">
              <a:rPr lang="en-GB" smtClean="0"/>
              <a:pPr>
                <a:defRPr/>
              </a:pPr>
              <a:t>15</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b="0" i="0" kern="1200" dirty="0" smtClean="0">
                <a:solidFill>
                  <a:schemeClr val="tx1"/>
                </a:solidFill>
                <a:latin typeface="+mn-lt"/>
                <a:ea typeface="+mn-ea"/>
                <a:cs typeface="+mn-cs"/>
              </a:rPr>
              <a:t>http://www.harzing.com/pop.htm</a:t>
            </a:r>
          </a:p>
          <a:p>
            <a:endParaRPr lang="en-GB" sz="1200" b="0" i="0" kern="1200" dirty="0" smtClean="0">
              <a:solidFill>
                <a:schemeClr val="tx1"/>
              </a:solidFill>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b="1" kern="1200" dirty="0" smtClean="0">
                <a:solidFill>
                  <a:schemeClr val="tx1"/>
                </a:solidFill>
                <a:latin typeface="+mn-lt"/>
                <a:ea typeface="+mn-ea"/>
                <a:cs typeface="+mn-cs"/>
              </a:rPr>
              <a:t>Publish or Perish</a:t>
            </a:r>
            <a:r>
              <a:rPr lang="en-GB" sz="1200" kern="1200" dirty="0" smtClean="0">
                <a:solidFill>
                  <a:schemeClr val="tx1"/>
                </a:solidFill>
                <a:latin typeface="+mn-lt"/>
                <a:ea typeface="+mn-ea"/>
                <a:cs typeface="+mn-cs"/>
              </a:rPr>
              <a:t> is </a:t>
            </a:r>
            <a:r>
              <a:rPr lang="en-GB" sz="1200" kern="1200" dirty="0" err="1" smtClean="0">
                <a:solidFill>
                  <a:schemeClr val="tx1"/>
                </a:solidFill>
                <a:latin typeface="+mn-lt"/>
                <a:ea typeface="+mn-ea"/>
                <a:cs typeface="+mn-cs"/>
              </a:rPr>
              <a:t>spftware</a:t>
            </a:r>
            <a:r>
              <a:rPr lang="en-GB" sz="1200" kern="1200" dirty="0" smtClean="0">
                <a:solidFill>
                  <a:schemeClr val="tx1"/>
                </a:solidFill>
                <a:latin typeface="+mn-lt"/>
                <a:ea typeface="+mn-ea"/>
                <a:cs typeface="+mn-cs"/>
              </a:rPr>
              <a:t> that was created by Jane </a:t>
            </a:r>
            <a:r>
              <a:rPr lang="en-GB" sz="1200" kern="1200" dirty="0" err="1" smtClean="0">
                <a:solidFill>
                  <a:schemeClr val="tx1"/>
                </a:solidFill>
                <a:latin typeface="+mn-lt"/>
                <a:ea typeface="+mn-ea"/>
                <a:cs typeface="+mn-cs"/>
              </a:rPr>
              <a:t>Harzing</a:t>
            </a:r>
            <a:r>
              <a:rPr lang="en-GB" sz="1200" kern="1200" dirty="0" smtClean="0">
                <a:solidFill>
                  <a:schemeClr val="tx1"/>
                </a:solidFill>
                <a:latin typeface="+mn-lt"/>
                <a:ea typeface="+mn-ea"/>
                <a:cs typeface="+mn-cs"/>
              </a:rPr>
              <a:t>.  It provides the' sanitized' version of Scholar's results, i.e. without the 'noise' from blogs and </a:t>
            </a:r>
            <a:r>
              <a:rPr lang="en-GB" sz="1200" kern="1200" dirty="0" err="1" smtClean="0">
                <a:solidFill>
                  <a:schemeClr val="tx1"/>
                </a:solidFill>
                <a:latin typeface="+mn-lt"/>
                <a:ea typeface="+mn-ea"/>
                <a:cs typeface="+mn-cs"/>
              </a:rPr>
              <a:t>incidentary</a:t>
            </a:r>
            <a:r>
              <a:rPr lang="en-GB" sz="1200" kern="1200" dirty="0" smtClean="0">
                <a:solidFill>
                  <a:schemeClr val="tx1"/>
                </a:solidFill>
                <a:latin typeface="+mn-lt"/>
                <a:ea typeface="+mn-ea"/>
                <a:cs typeface="+mn-cs"/>
              </a:rPr>
              <a:t> references to the article.  And you can see not just the number of times an article is cited but how many times per year it has been cited.</a:t>
            </a:r>
          </a:p>
          <a:p>
            <a:endParaRPr lang="en-GB" sz="1200" b="0" i="0" kern="1200" dirty="0" smtClean="0">
              <a:solidFill>
                <a:schemeClr val="tx1"/>
              </a:solidFill>
              <a:latin typeface="+mn-lt"/>
              <a:ea typeface="+mn-ea"/>
              <a:cs typeface="+mn-cs"/>
            </a:endParaRPr>
          </a:p>
          <a:p>
            <a:endParaRPr lang="en-GB" sz="1200" b="0" i="0" kern="1200" dirty="0" smtClean="0">
              <a:solidFill>
                <a:schemeClr val="tx1"/>
              </a:solidFill>
              <a:latin typeface="+mn-lt"/>
              <a:ea typeface="+mn-ea"/>
              <a:cs typeface="+mn-cs"/>
            </a:endParaRPr>
          </a:p>
          <a:p>
            <a:r>
              <a:rPr lang="en-GB" sz="1200" b="0" i="0" kern="1200" dirty="0" smtClean="0">
                <a:solidFill>
                  <a:schemeClr val="tx1"/>
                </a:solidFill>
                <a:latin typeface="+mn-lt"/>
                <a:ea typeface="+mn-ea"/>
                <a:cs typeface="+mn-cs"/>
              </a:rPr>
              <a:t>Although Google Scholar performs better than the Web of Science in this respect, it is still not very good in capturing LOTE articles and citations, or citations in books or book chapters. As a result, citation metrics in the Social Sciences and even more so in the Humanities will always be underestimated as in these disciplines publications in LOTE and books/book chapters are more likely than in the Sciences.</a:t>
            </a:r>
            <a:endParaRPr lang="en-GB" dirty="0"/>
          </a:p>
        </p:txBody>
      </p:sp>
      <p:sp>
        <p:nvSpPr>
          <p:cNvPr id="4" name="Slide Number Placeholder 3"/>
          <p:cNvSpPr>
            <a:spLocks noGrp="1"/>
          </p:cNvSpPr>
          <p:nvPr>
            <p:ph type="sldNum" sz="quarter" idx="10"/>
          </p:nvPr>
        </p:nvSpPr>
        <p:spPr/>
        <p:txBody>
          <a:bodyPr/>
          <a:lstStyle/>
          <a:p>
            <a:pPr>
              <a:defRPr/>
            </a:pPr>
            <a:fld id="{04060832-5CB0-417E-880E-01D97CC3100A}" type="slidenum">
              <a:rPr lang="en-GB" smtClean="0"/>
              <a:pPr>
                <a:defRPr/>
              </a:pPr>
              <a:t>19</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latin typeface="+mn-lt"/>
                <a:ea typeface="+mn-ea"/>
                <a:cs typeface="+mn-cs"/>
              </a:rPr>
              <a:t>Inevitably, the number of citations on Google Scholar will be higher because Scholar captures ALL citations of the article no matter where it appears.  The citations on Google will include a reference on a blog post, a lesson plan, a reading list or in journals that are not indexed by the </a:t>
            </a:r>
            <a:r>
              <a:rPr lang="en-GB" sz="1200" kern="1200" dirty="0" err="1" smtClean="0">
                <a:solidFill>
                  <a:schemeClr val="tx1"/>
                </a:solidFill>
                <a:latin typeface="+mn-lt"/>
                <a:ea typeface="+mn-ea"/>
                <a:cs typeface="+mn-cs"/>
              </a:rPr>
              <a:t>WoS</a:t>
            </a:r>
            <a:r>
              <a:rPr lang="en-GB" sz="1200" kern="1200" dirty="0" smtClean="0">
                <a:solidFill>
                  <a:schemeClr val="tx1"/>
                </a:solidFill>
                <a:latin typeface="+mn-lt"/>
                <a:ea typeface="+mn-ea"/>
                <a:cs typeface="+mn-cs"/>
              </a:rPr>
              <a:t>.  These are referred to as 'grey' literature and may not be appropriate for pure </a:t>
            </a:r>
            <a:r>
              <a:rPr lang="en-GB" sz="1200" kern="1200" dirty="0" err="1" smtClean="0">
                <a:solidFill>
                  <a:schemeClr val="tx1"/>
                </a:solidFill>
                <a:latin typeface="+mn-lt"/>
                <a:ea typeface="+mn-ea"/>
                <a:cs typeface="+mn-cs"/>
              </a:rPr>
              <a:t>bibliometrics</a:t>
            </a:r>
            <a:r>
              <a:rPr lang="en-GB" sz="1200" kern="1200" dirty="0" smtClean="0">
                <a:solidFill>
                  <a:schemeClr val="tx1"/>
                </a:solidFill>
                <a:latin typeface="+mn-lt"/>
                <a:ea typeface="+mn-ea"/>
                <a:cs typeface="+mn-cs"/>
              </a:rPr>
              <a:t>.</a:t>
            </a:r>
          </a:p>
          <a:p>
            <a:endParaRPr lang="en-GB"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Computing for instance is all about conferences so Scholar a good way to get this data, which would be less likely to be available in Scopus</a:t>
            </a:r>
            <a:r>
              <a:rPr lang="en-GB" sz="1200" kern="1200" baseline="0" dirty="0" smtClean="0">
                <a:solidFill>
                  <a:schemeClr val="tx1"/>
                </a:solidFill>
                <a:latin typeface="+mn-lt"/>
                <a:ea typeface="+mn-ea"/>
                <a:cs typeface="+mn-cs"/>
              </a:rPr>
              <a:t> or JCR</a:t>
            </a:r>
            <a:endParaRPr lang="en-GB" dirty="0"/>
          </a:p>
        </p:txBody>
      </p:sp>
      <p:sp>
        <p:nvSpPr>
          <p:cNvPr id="4" name="Slide Number Placeholder 3"/>
          <p:cNvSpPr>
            <a:spLocks noGrp="1"/>
          </p:cNvSpPr>
          <p:nvPr>
            <p:ph type="sldNum" sz="quarter" idx="10"/>
          </p:nvPr>
        </p:nvSpPr>
        <p:spPr/>
        <p:txBody>
          <a:bodyPr/>
          <a:lstStyle/>
          <a:p>
            <a:pPr>
              <a:defRPr/>
            </a:pPr>
            <a:fld id="{04060832-5CB0-417E-880E-01D97CC3100A}" type="slidenum">
              <a:rPr lang="en-GB" smtClean="0"/>
              <a:pPr>
                <a:defRPr/>
              </a:pPr>
              <a:t>20</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571DA527-46F2-4055-A670-B3F03D358EE3}" type="datetime1">
              <a:rPr lang="en-US"/>
              <a:pPr>
                <a:defRPr/>
              </a:pPr>
              <a:t>1/21/2014</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C7343608-8488-4C6F-ADFC-6E9903F80C56}" type="slidenum">
              <a:rPr lang="en-US"/>
              <a:pPr>
                <a:defRPr/>
              </a:pPr>
              <a:t>‹#›</a:t>
            </a:fld>
            <a:endParaRPr lang="en-US"/>
          </a:p>
        </p:txBody>
      </p:sp>
    </p:spTree>
    <p:extLst>
      <p:ext uri="{BB962C8B-B14F-4D97-AF65-F5344CB8AC3E}">
        <p14:creationId xmlns:p14="http://schemas.microsoft.com/office/powerpoint/2010/main" xmlns="" val="160218327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6553F9DD-0BEF-42DF-97D4-168A20756D5D}" type="datetime1">
              <a:rPr lang="en-US"/>
              <a:pPr>
                <a:defRPr/>
              </a:pPr>
              <a:t>1/21/2014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82F35616-9735-4921-8CFD-0394B3E0B76D}" type="slidenum">
              <a:rPr lang="en-US"/>
              <a:pPr>
                <a:defRPr/>
              </a:pPr>
              <a:t>‹#›</a:t>
            </a:fld>
            <a:endParaRPr lang="en-US"/>
          </a:p>
        </p:txBody>
      </p:sp>
    </p:spTree>
    <p:extLst>
      <p:ext uri="{BB962C8B-B14F-4D97-AF65-F5344CB8AC3E}">
        <p14:creationId xmlns:p14="http://schemas.microsoft.com/office/powerpoint/2010/main" xmlns="" val="111183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AFABF81-88C4-49D5-B6A3-33251E6BDFA5}" type="datetime1">
              <a:rPr lang="en-US"/>
              <a:pPr>
                <a:defRPr/>
              </a:pPr>
              <a:t>1/21/2014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B27F710E-A14E-474E-B9D7-86FCE052C6F1}" type="slidenum">
              <a:rPr lang="en-US"/>
              <a:pPr>
                <a:defRPr/>
              </a:pPr>
              <a:t>‹#›</a:t>
            </a:fld>
            <a:endParaRPr lang="en-US"/>
          </a:p>
        </p:txBody>
      </p:sp>
    </p:spTree>
    <p:extLst>
      <p:ext uri="{BB962C8B-B14F-4D97-AF65-F5344CB8AC3E}">
        <p14:creationId xmlns:p14="http://schemas.microsoft.com/office/powerpoint/2010/main" xmlns="" val="1379829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6FC64EC5-519E-47DD-BBF4-2ECCEBF9665B}" type="datetime1">
              <a:rPr lang="en-US"/>
              <a:pPr>
                <a:defRPr/>
              </a:pPr>
              <a:t>1/21/2014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CEF10E6-A77A-4181-8405-3E0B51FF7C82}" type="slidenum">
              <a:rPr lang="en-US"/>
              <a:pPr>
                <a:defRPr/>
              </a:pPr>
              <a:t>‹#›</a:t>
            </a:fld>
            <a:endParaRPr lang="en-US"/>
          </a:p>
        </p:txBody>
      </p:sp>
    </p:spTree>
    <p:extLst>
      <p:ext uri="{BB962C8B-B14F-4D97-AF65-F5344CB8AC3E}">
        <p14:creationId xmlns:p14="http://schemas.microsoft.com/office/powerpoint/2010/main" xmlns="" val="627148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945F88B-03D4-45CE-AF48-99F9CC64760E}" type="datetime1">
              <a:rPr lang="en-US"/>
              <a:pPr>
                <a:defRPr/>
              </a:pPr>
              <a:t>1/21/2014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CBE9987-DBE7-4D60-9B35-1FAFE3DB3CA0}" type="slidenum">
              <a:rPr lang="en-US"/>
              <a:pPr>
                <a:defRPr/>
              </a:pPr>
              <a:t>‹#›</a:t>
            </a:fld>
            <a:endParaRPr lang="en-US"/>
          </a:p>
        </p:txBody>
      </p:sp>
    </p:spTree>
    <p:extLst>
      <p:ext uri="{BB962C8B-B14F-4D97-AF65-F5344CB8AC3E}">
        <p14:creationId xmlns:p14="http://schemas.microsoft.com/office/powerpoint/2010/main" xmlns="" val="189203426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DB811643-0685-4157-ACB3-83F90EB157F8}" type="datetime1">
              <a:rPr lang="en-US"/>
              <a:pPr>
                <a:defRPr/>
              </a:pPr>
              <a:t>1/21/2014</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AE251202-2BAF-46EB-939E-A9CD20488F83}" type="slidenum">
              <a:rPr lang="en-US"/>
              <a:pPr>
                <a:defRPr/>
              </a:pPr>
              <a:t>‹#›</a:t>
            </a:fld>
            <a:endParaRPr lang="en-US"/>
          </a:p>
        </p:txBody>
      </p:sp>
    </p:spTree>
    <p:extLst>
      <p:ext uri="{BB962C8B-B14F-4D97-AF65-F5344CB8AC3E}">
        <p14:creationId xmlns:p14="http://schemas.microsoft.com/office/powerpoint/2010/main" xmlns="" val="2638440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D189524F-71F1-41B3-BC26-4B091C9BDA4D}" type="datetime1">
              <a:rPr lang="en-US"/>
              <a:pPr>
                <a:defRPr/>
              </a:pPr>
              <a:t>1/21/2014</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AB96A6A5-E0DA-4F2E-939A-12729538AD2E}" type="slidenum">
              <a:rPr lang="en-US"/>
              <a:pPr>
                <a:defRPr/>
              </a:pPr>
              <a:t>‹#›</a:t>
            </a:fld>
            <a:endParaRPr lang="en-US"/>
          </a:p>
        </p:txBody>
      </p:sp>
    </p:spTree>
    <p:extLst>
      <p:ext uri="{BB962C8B-B14F-4D97-AF65-F5344CB8AC3E}">
        <p14:creationId xmlns:p14="http://schemas.microsoft.com/office/powerpoint/2010/main" xmlns="" val="1925127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D2D340A1-9CB7-4D68-B854-DBE4F42181BC}" type="datetime1">
              <a:rPr lang="en-US"/>
              <a:pPr>
                <a:defRPr/>
              </a:pPr>
              <a:t>1/21/2014</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D8F80247-C298-4AFC-ADA7-42D5AC5442CF}" type="slidenum">
              <a:rPr lang="en-US"/>
              <a:pPr>
                <a:defRPr/>
              </a:pPr>
              <a:t>‹#›</a:t>
            </a:fld>
            <a:endParaRPr lang="en-US"/>
          </a:p>
        </p:txBody>
      </p:sp>
    </p:spTree>
    <p:extLst>
      <p:ext uri="{BB962C8B-B14F-4D97-AF65-F5344CB8AC3E}">
        <p14:creationId xmlns:p14="http://schemas.microsoft.com/office/powerpoint/2010/main" xmlns="" val="293365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8C6D8120-F468-4E15-BD91-2F25F74D1627}" type="datetime1">
              <a:rPr lang="en-US"/>
              <a:pPr>
                <a:defRPr/>
              </a:pPr>
              <a:t>1/21/2014</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A5BFE7BB-9838-4A0D-81E1-21D44DB781E6}" type="slidenum">
              <a:rPr lang="en-US"/>
              <a:pPr>
                <a:defRPr/>
              </a:pPr>
              <a:t>‹#›</a:t>
            </a:fld>
            <a:endParaRPr lang="en-US"/>
          </a:p>
        </p:txBody>
      </p:sp>
    </p:spTree>
    <p:extLst>
      <p:ext uri="{BB962C8B-B14F-4D97-AF65-F5344CB8AC3E}">
        <p14:creationId xmlns:p14="http://schemas.microsoft.com/office/powerpoint/2010/main" xmlns="" val="3772470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6A4DC598-7E42-4541-BB84-E3C281F839B9}" type="datetime1">
              <a:rPr lang="en-US"/>
              <a:pPr>
                <a:defRPr/>
              </a:pPr>
              <a:t>1/21/2014</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A140D982-63BA-4E27-9523-FA5349996DF8}" type="slidenum">
              <a:rPr lang="en-US"/>
              <a:pPr>
                <a:defRPr/>
              </a:pPr>
              <a:t>‹#›</a:t>
            </a:fld>
            <a:endParaRPr lang="en-US"/>
          </a:p>
        </p:txBody>
      </p:sp>
    </p:spTree>
    <p:extLst>
      <p:ext uri="{BB962C8B-B14F-4D97-AF65-F5344CB8AC3E}">
        <p14:creationId xmlns:p14="http://schemas.microsoft.com/office/powerpoint/2010/main" xmlns="" val="1097541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CB8B8975-74C9-4DBE-A78F-AB7B2FD0C9F9}" type="datetime1">
              <a:rPr lang="en-US"/>
              <a:pPr>
                <a:defRPr/>
              </a:pPr>
              <a:t>1/21/2014</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264865F4-1C16-413C-90B3-8506A5F16A02}" type="slidenum">
              <a:rPr lang="en-US"/>
              <a:pPr>
                <a:defRPr/>
              </a:pPr>
              <a:t>‹#›</a:t>
            </a:fld>
            <a:endParaRPr lang="en-US"/>
          </a:p>
        </p:txBody>
      </p:sp>
    </p:spTree>
    <p:extLst>
      <p:ext uri="{BB962C8B-B14F-4D97-AF65-F5344CB8AC3E}">
        <p14:creationId xmlns:p14="http://schemas.microsoft.com/office/powerpoint/2010/main" xmlns="" val="150563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2052"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2053"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A8B0FAC3-4A85-43EA-BE7A-25E642A4CFFF}" type="datetime1">
              <a:rPr lang="en-US"/>
              <a:pPr>
                <a:defRPr/>
              </a:pPr>
              <a:t>1/21/2014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30E4B075-1457-46E8-AB6D-AF3B45B178CC}" type="slidenum">
              <a:rPr lang="en-US"/>
              <a:pPr>
                <a:defRPr/>
              </a:pPr>
              <a:t>‹#›</a:t>
            </a:fld>
            <a:endParaRPr lang="en-US"/>
          </a:p>
        </p:txBody>
      </p:sp>
      <p:grpSp>
        <p:nvGrpSpPr>
          <p:cNvPr id="2057"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978" r:id="rId1"/>
    <p:sldLayoutId id="2147483970" r:id="rId2"/>
    <p:sldLayoutId id="2147483979" r:id="rId3"/>
    <p:sldLayoutId id="2147483971" r:id="rId4"/>
    <p:sldLayoutId id="2147483972" r:id="rId5"/>
    <p:sldLayoutId id="2147483973" r:id="rId6"/>
    <p:sldLayoutId id="2147483974" r:id="rId7"/>
    <p:sldLayoutId id="2147483975" r:id="rId8"/>
    <p:sldLayoutId id="2147483980" r:id="rId9"/>
    <p:sldLayoutId id="2147483976" r:id="rId10"/>
    <p:sldLayoutId id="2147483977" r:id="rId11"/>
  </p:sldLayoutIdLst>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journalmetrics.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harzing.com/pop.ht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chronicle.com/article/Maps-of-Citations-Uncover-New/128938/"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altmetric.com/" TargetMode="External"/><Relationship Id="rId2" Type="http://schemas.openxmlformats.org/officeDocument/2006/relationships/notesSlide" Target="../notesSlides/notesSlide12.xml"/><Relationship Id="rId1" Type="http://schemas.openxmlformats.org/officeDocument/2006/relationships/slideLayout" Target="../slideLayouts/slideLayout9.xml"/><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3" Type="http://schemas.openxmlformats.org/officeDocument/2006/relationships/hyperlink" Target="https://oxford.academia.edu/KenMayhew"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vitae.ac.uk/researchers/1272-264191/The-engaging-researcher.html" TargetMode="External"/><Relationship Id="rId7" Type="http://schemas.openxmlformats.org/officeDocument/2006/relationships/hyperlink" Target="http://www.ref.ac.uk/subguide/citationdata/" TargetMode="External"/><Relationship Id="rId2" Type="http://schemas.openxmlformats.org/officeDocument/2006/relationships/hyperlink" Target="http://www.esrc.ac.uk/funding-and-guidance/impact-toolkit/index.aspx" TargetMode="External"/><Relationship Id="rId1" Type="http://schemas.openxmlformats.org/officeDocument/2006/relationships/slideLayout" Target="../slideLayouts/slideLayout2.xml"/><Relationship Id="rId6" Type="http://schemas.openxmlformats.org/officeDocument/2006/relationships/hyperlink" Target="http://www.timeshighereducation.co.uk/news/use-impact-agenda-to-prove-value-social-sciences-urged/2010277.article" TargetMode="External"/><Relationship Id="rId5" Type="http://schemas.openxmlformats.org/officeDocument/2006/relationships/hyperlink" Target="http://www.altmetric.com/" TargetMode="External"/><Relationship Id="rId4" Type="http://schemas.openxmlformats.org/officeDocument/2006/relationships/hyperlink" Target="http://www.rin.ac.uk/our-work/communicating-and-disseminating-research/social-media-guide-researcher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esrc.ac.uk/news-and-events/features-casestudies/case-studies/24124/improving-the-school-league-tables.asp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828800"/>
            <a:ext cx="8080248" cy="1981200"/>
          </a:xfrm>
          <a:ln>
            <a:miter lim="800000"/>
            <a:headEnd/>
            <a:tailEnd/>
          </a:ln>
          <a:extLst/>
        </p:spPr>
        <p:txBody>
          <a:bodyPr>
            <a:normAutofit fontScale="90000"/>
          </a:bodyPr>
          <a:lstStyle/>
          <a:p>
            <a:pPr algn="l" eaLnBrk="1" fontAlgn="auto" hangingPunct="1">
              <a:spcAft>
                <a:spcPts val="0"/>
              </a:spcAft>
              <a:defRPr/>
            </a:pPr>
            <a:r>
              <a:rPr lang="en-GB" dirty="0" smtClean="0"/>
              <a:t/>
            </a:r>
            <a:br>
              <a:rPr lang="en-GB" dirty="0" smtClean="0"/>
            </a:br>
            <a:r>
              <a:rPr lang="en-GB" dirty="0"/>
              <a:t/>
            </a:r>
            <a:br>
              <a:rPr lang="en-GB" dirty="0"/>
            </a:br>
            <a:r>
              <a:rPr lang="en-GB" dirty="0" smtClean="0"/>
              <a:t>Publication and impact </a:t>
            </a:r>
            <a:r>
              <a:rPr lang="en-GB" smtClean="0"/>
              <a:t>in English</a:t>
            </a:r>
            <a:r>
              <a:rPr lang="en-GB" dirty="0" smtClean="0"/>
              <a:t/>
            </a:r>
            <a:br>
              <a:rPr lang="en-GB" dirty="0" smtClean="0"/>
            </a:br>
            <a:endParaRPr lang="en-GB" sz="4000" dirty="0"/>
          </a:p>
        </p:txBody>
      </p:sp>
      <p:sp>
        <p:nvSpPr>
          <p:cNvPr id="6147" name="Subtitle 2"/>
          <p:cNvSpPr>
            <a:spLocks noGrp="1"/>
          </p:cNvSpPr>
          <p:nvPr>
            <p:ph type="subTitle" idx="1"/>
          </p:nvPr>
        </p:nvSpPr>
        <p:spPr>
          <a:xfrm>
            <a:off x="533400" y="4267200"/>
            <a:ext cx="7854950" cy="1752600"/>
          </a:xfrm>
        </p:spPr>
        <p:txBody>
          <a:bodyPr/>
          <a:lstStyle/>
          <a:p>
            <a:pPr marR="0" eaLnBrk="1" hangingPunct="1"/>
            <a:endParaRPr lang="en-GB" dirty="0" smtClean="0"/>
          </a:p>
        </p:txBody>
      </p:sp>
      <p:sp>
        <p:nvSpPr>
          <p:cNvPr id="4" name="Slide Number Placeholder 3"/>
          <p:cNvSpPr>
            <a:spLocks noGrp="1"/>
          </p:cNvSpPr>
          <p:nvPr>
            <p:ph type="sldNum" sz="quarter" idx="12"/>
          </p:nvPr>
        </p:nvSpPr>
        <p:spPr/>
        <p:txBody>
          <a:bodyPr/>
          <a:lstStyle/>
          <a:p>
            <a:pPr>
              <a:defRPr/>
            </a:pPr>
            <a:fld id="{823A5A09-2059-4F82-ABB2-099F626A4327}"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dirty="0" smtClean="0"/>
              <a:t>Journal Citation Reports (JCR)</a:t>
            </a:r>
          </a:p>
        </p:txBody>
      </p:sp>
      <p:sp>
        <p:nvSpPr>
          <p:cNvPr id="15363" name="Content Placeholder 2"/>
          <p:cNvSpPr>
            <a:spLocks noGrp="1"/>
          </p:cNvSpPr>
          <p:nvPr>
            <p:ph idx="1"/>
          </p:nvPr>
        </p:nvSpPr>
        <p:spPr>
          <a:xfrm>
            <a:off x="457200" y="1935163"/>
            <a:ext cx="8305800" cy="4541837"/>
          </a:xfrm>
        </p:spPr>
        <p:txBody>
          <a:bodyPr>
            <a:normAutofit fontScale="92500" lnSpcReduction="10000"/>
          </a:bodyPr>
          <a:lstStyle/>
          <a:p>
            <a:r>
              <a:rPr lang="en-GB" dirty="0" smtClean="0"/>
              <a:t>Produced by Thomson Reuters in conjunction with the Institute for Scientific Information (ISI)</a:t>
            </a:r>
          </a:p>
          <a:p>
            <a:r>
              <a:rPr lang="en-GB" dirty="0" smtClean="0"/>
              <a:t>Commercial product available as part of the Web of Knowledge database suite</a:t>
            </a:r>
          </a:p>
          <a:p>
            <a:r>
              <a:rPr lang="en-GB" dirty="0" smtClean="0"/>
              <a:t>Provides citation data for journals primarily in the Sciences and Social Sciences</a:t>
            </a:r>
          </a:p>
          <a:p>
            <a:r>
              <a:rPr lang="en-GB" dirty="0" smtClean="0"/>
              <a:t>Includes information on journals </a:t>
            </a:r>
            <a:r>
              <a:rPr lang="en-GB" b="1" dirty="0" smtClean="0"/>
              <a:t>impact factor</a:t>
            </a:r>
          </a:p>
          <a:p>
            <a:r>
              <a:rPr lang="en-GB" dirty="0" smtClean="0"/>
              <a:t>The original measure - JCR coined (and indeed trademarked) the phrase ‘impact factor’</a:t>
            </a:r>
          </a:p>
          <a:p>
            <a:r>
              <a:rPr lang="en-GB" dirty="0" smtClean="0"/>
              <a:t>Expanded to include variations on the original calculations, e.g. 5 year, </a:t>
            </a:r>
            <a:r>
              <a:rPr lang="en-GB" dirty="0" err="1" smtClean="0"/>
              <a:t>eigenfactor</a:t>
            </a:r>
            <a:r>
              <a:rPr lang="en-GB" dirty="0" smtClean="0"/>
              <a:t>, so variety of rankings can be explored and compared</a:t>
            </a:r>
          </a:p>
          <a:p>
            <a:endParaRPr lang="en-GB" dirty="0" smtClean="0"/>
          </a:p>
          <a:p>
            <a:pPr>
              <a:buFont typeface="Wingdings 2" pitchFamily="18" charset="2"/>
              <a:buNone/>
            </a:pPr>
            <a:endParaRPr lang="en-GB" dirty="0" smtClean="0"/>
          </a:p>
        </p:txBody>
      </p:sp>
      <p:sp>
        <p:nvSpPr>
          <p:cNvPr id="4" name="Slide Number Placeholder 3"/>
          <p:cNvSpPr>
            <a:spLocks noGrp="1"/>
          </p:cNvSpPr>
          <p:nvPr>
            <p:ph type="sldNum" sz="quarter" idx="12"/>
          </p:nvPr>
        </p:nvSpPr>
        <p:spPr/>
        <p:txBody>
          <a:bodyPr/>
          <a:lstStyle/>
          <a:p>
            <a:pPr>
              <a:defRPr/>
            </a:pPr>
            <a:fld id="{AB1DCCC5-3FD2-4A1E-91BC-824A005457D6}"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smtClean="0"/>
              <a:t>Journal Impact Factors	</a:t>
            </a:r>
          </a:p>
        </p:txBody>
      </p:sp>
      <p:sp>
        <p:nvSpPr>
          <p:cNvPr id="16387" name="Content Placeholder 2"/>
          <p:cNvSpPr>
            <a:spLocks noGrp="1"/>
          </p:cNvSpPr>
          <p:nvPr>
            <p:ph idx="1"/>
          </p:nvPr>
        </p:nvSpPr>
        <p:spPr/>
        <p:txBody>
          <a:bodyPr/>
          <a:lstStyle/>
          <a:p>
            <a:r>
              <a:rPr lang="en-GB" dirty="0" smtClean="0"/>
              <a:t>In a given year the impact factor of a journal = </a:t>
            </a:r>
          </a:p>
          <a:p>
            <a:pPr lvl="1"/>
            <a:r>
              <a:rPr lang="en-GB" dirty="0" smtClean="0"/>
              <a:t>average number of citations received per paper published in that journal during 2 preceding years</a:t>
            </a:r>
          </a:p>
          <a:p>
            <a:pPr lvl="1">
              <a:buFont typeface="Wingdings 2" pitchFamily="18" charset="2"/>
              <a:buNone/>
            </a:pPr>
            <a:endParaRPr lang="en-GB" dirty="0" smtClean="0"/>
          </a:p>
          <a:p>
            <a:r>
              <a:rPr lang="en-GB" dirty="0" smtClean="0"/>
              <a:t>Therefore journal with impact factor 8 in 2013:</a:t>
            </a:r>
          </a:p>
          <a:p>
            <a:pPr lvl="1"/>
            <a:r>
              <a:rPr lang="en-GB" dirty="0" smtClean="0"/>
              <a:t>Papers published in 2011 and 2012 received an average of 8 citations each</a:t>
            </a:r>
          </a:p>
        </p:txBody>
      </p:sp>
      <p:sp>
        <p:nvSpPr>
          <p:cNvPr id="4" name="Slide Number Placeholder 3"/>
          <p:cNvSpPr>
            <a:spLocks noGrp="1"/>
          </p:cNvSpPr>
          <p:nvPr>
            <p:ph type="sldNum" sz="quarter" idx="12"/>
          </p:nvPr>
        </p:nvSpPr>
        <p:spPr/>
        <p:txBody>
          <a:bodyPr/>
          <a:lstStyle/>
          <a:p>
            <a:pPr>
              <a:defRPr/>
            </a:pPr>
            <a:fld id="{E7844418-3810-4AA1-B697-1F9B84084837}"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mtClean="0"/>
              <a:t>Eigenfactor</a:t>
            </a:r>
          </a:p>
        </p:txBody>
      </p:sp>
      <p:sp>
        <p:nvSpPr>
          <p:cNvPr id="17411" name="Content Placeholder 2"/>
          <p:cNvSpPr>
            <a:spLocks noGrp="1"/>
          </p:cNvSpPr>
          <p:nvPr>
            <p:ph idx="1"/>
          </p:nvPr>
        </p:nvSpPr>
        <p:spPr/>
        <p:txBody>
          <a:bodyPr/>
          <a:lstStyle/>
          <a:p>
            <a:r>
              <a:rPr lang="en-GB" dirty="0" smtClean="0"/>
              <a:t>How many citations THIS year from articles published within the last 5 years</a:t>
            </a:r>
          </a:p>
          <a:p>
            <a:r>
              <a:rPr lang="en-GB" dirty="0" smtClean="0"/>
              <a:t>Also considers which journals these articles have come from and weights those from highly cited journals</a:t>
            </a:r>
          </a:p>
          <a:p>
            <a:r>
              <a:rPr lang="en-GB" dirty="0" smtClean="0"/>
              <a:t>Avoids self-citation within journals – i.e. ignores citations from the same journal</a:t>
            </a:r>
          </a:p>
        </p:txBody>
      </p:sp>
      <p:sp>
        <p:nvSpPr>
          <p:cNvPr id="4" name="Slide Number Placeholder 3"/>
          <p:cNvSpPr>
            <a:spLocks noGrp="1"/>
          </p:cNvSpPr>
          <p:nvPr>
            <p:ph type="sldNum" sz="quarter" idx="12"/>
          </p:nvPr>
        </p:nvSpPr>
        <p:spPr/>
        <p:txBody>
          <a:bodyPr/>
          <a:lstStyle/>
          <a:p>
            <a:pPr>
              <a:defRPr/>
            </a:pPr>
            <a:fld id="{BFAB6A9C-56FE-4C6F-9606-1F12EB1FC2D6}"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GB" sz="4200" smtClean="0"/>
              <a:t>Criticisms of Journal Citation Reports</a:t>
            </a:r>
          </a:p>
        </p:txBody>
      </p:sp>
      <p:sp>
        <p:nvSpPr>
          <p:cNvPr id="14339" name="Content Placeholder 2"/>
          <p:cNvSpPr>
            <a:spLocks noGrp="1"/>
          </p:cNvSpPr>
          <p:nvPr>
            <p:ph idx="1"/>
          </p:nvPr>
        </p:nvSpPr>
        <p:spPr/>
        <p:txBody>
          <a:bodyPr>
            <a:normAutofit fontScale="92500" lnSpcReduction="20000"/>
          </a:bodyPr>
          <a:lstStyle/>
          <a:p>
            <a:pPr>
              <a:defRPr/>
            </a:pPr>
            <a:r>
              <a:rPr lang="en-GB" dirty="0" smtClean="0"/>
              <a:t>Journal rankings vary widely between disciplines:</a:t>
            </a:r>
          </a:p>
          <a:p>
            <a:pPr lvl="1">
              <a:defRPr/>
            </a:pPr>
            <a:r>
              <a:rPr lang="en-GB" dirty="0" smtClean="0"/>
              <a:t>only relevant to compare journals within same discipline</a:t>
            </a:r>
          </a:p>
          <a:p>
            <a:pPr>
              <a:defRPr/>
            </a:pPr>
            <a:r>
              <a:rPr lang="en-GB" dirty="0" smtClean="0"/>
              <a:t>“walled garden of data”: only looks at journals listed within Thomson’s Web of Science. JCR includes:</a:t>
            </a:r>
          </a:p>
          <a:p>
            <a:pPr lvl="1">
              <a:defRPr/>
            </a:pPr>
            <a:r>
              <a:rPr lang="en-GB" dirty="0" smtClean="0"/>
              <a:t>8,500 journals (Science edition)</a:t>
            </a:r>
          </a:p>
          <a:p>
            <a:pPr lvl="1">
              <a:defRPr/>
            </a:pPr>
            <a:r>
              <a:rPr lang="en-GB" dirty="0" smtClean="0"/>
              <a:t>3,000 journals (Social Sciences edition)</a:t>
            </a:r>
          </a:p>
          <a:p>
            <a:pPr marL="0" indent="0">
              <a:buFont typeface="Wingdings 2" pitchFamily="18" charset="2"/>
              <a:buNone/>
              <a:defRPr/>
            </a:pPr>
            <a:r>
              <a:rPr lang="en-GB" dirty="0" smtClean="0"/>
              <a:t>i.e. a small minority of the journals in publication, so most journals do not therefore have an ‘Impact Factor’</a:t>
            </a:r>
          </a:p>
          <a:p>
            <a:pPr lvl="1">
              <a:defRPr/>
            </a:pPr>
            <a:r>
              <a:rPr lang="en-GB" dirty="0" smtClean="0"/>
              <a:t>Few Open Access journals are included</a:t>
            </a:r>
          </a:p>
          <a:p>
            <a:pPr lvl="1">
              <a:defRPr/>
            </a:pPr>
            <a:r>
              <a:rPr lang="en-GB" dirty="0" smtClean="0"/>
              <a:t>application process of a journal being included in JCR is long and convoluted</a:t>
            </a:r>
          </a:p>
          <a:p>
            <a:pPr lvl="1">
              <a:defRPr/>
            </a:pPr>
            <a:r>
              <a:rPr lang="en-GB" dirty="0" smtClean="0"/>
              <a:t>English language bias</a:t>
            </a:r>
          </a:p>
          <a:p>
            <a:pPr lvl="1">
              <a:defRPr/>
            </a:pPr>
            <a:endParaRPr lang="en-GB" dirty="0" smtClean="0"/>
          </a:p>
        </p:txBody>
      </p:sp>
      <p:sp>
        <p:nvSpPr>
          <p:cNvPr id="4" name="Slide Number Placeholder 3"/>
          <p:cNvSpPr>
            <a:spLocks noGrp="1"/>
          </p:cNvSpPr>
          <p:nvPr>
            <p:ph type="sldNum" sz="quarter" idx="12"/>
          </p:nvPr>
        </p:nvSpPr>
        <p:spPr/>
        <p:txBody>
          <a:bodyPr/>
          <a:lstStyle/>
          <a:p>
            <a:pPr>
              <a:defRPr/>
            </a:pPr>
            <a:fld id="{A76AE6D3-EEAA-42D2-93BD-8C19B5588478}"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p:txBody>
          <a:bodyPr/>
          <a:lstStyle/>
          <a:p>
            <a:r>
              <a:rPr lang="en-GB" dirty="0" smtClean="0"/>
              <a:t>Free resource aiming to provide similar information to journal impact factors in JCR</a:t>
            </a:r>
          </a:p>
          <a:p>
            <a:r>
              <a:rPr lang="en-GB" dirty="0" smtClean="0"/>
              <a:t>Ranks journal publications based on citation data for approximately 20,000 journals indexed Elsevier SCOPUS database </a:t>
            </a:r>
          </a:p>
          <a:p>
            <a:r>
              <a:rPr lang="en-GB" dirty="0" smtClean="0"/>
              <a:t>This is the citation data that will be used by the REF where citation data of individual papers is considered</a:t>
            </a:r>
          </a:p>
          <a:p>
            <a:pPr>
              <a:buFont typeface="Wingdings 2" pitchFamily="18" charset="2"/>
              <a:buNone/>
            </a:pPr>
            <a:endParaRPr lang="en-GB" dirty="0" smtClean="0"/>
          </a:p>
        </p:txBody>
      </p:sp>
      <p:sp>
        <p:nvSpPr>
          <p:cNvPr id="19459" name="Title 3"/>
          <p:cNvSpPr>
            <a:spLocks noGrp="1"/>
          </p:cNvSpPr>
          <p:nvPr>
            <p:ph type="title"/>
          </p:nvPr>
        </p:nvSpPr>
        <p:spPr/>
        <p:txBody>
          <a:bodyPr/>
          <a:lstStyle/>
          <a:p>
            <a:r>
              <a:rPr lang="en-GB" dirty="0" err="1" smtClean="0"/>
              <a:t>SCImago</a:t>
            </a:r>
            <a:r>
              <a:rPr lang="en-GB" dirty="0" smtClean="0"/>
              <a:t> Journal Rank (SJR)</a:t>
            </a:r>
          </a:p>
        </p:txBody>
      </p:sp>
      <p:sp>
        <p:nvSpPr>
          <p:cNvPr id="4" name="Slide Number Placeholder 3"/>
          <p:cNvSpPr>
            <a:spLocks noGrp="1"/>
          </p:cNvSpPr>
          <p:nvPr>
            <p:ph type="sldNum" sz="quarter" idx="12"/>
          </p:nvPr>
        </p:nvSpPr>
        <p:spPr/>
        <p:txBody>
          <a:bodyPr/>
          <a:lstStyle/>
          <a:p>
            <a:pPr>
              <a:defRPr/>
            </a:pPr>
            <a:fld id="{B3C5614E-5561-45E8-92CC-9EFB777D2140}" type="slidenum">
              <a:rPr lang="en-US" smtClean="0"/>
              <a:pPr>
                <a:defRPr/>
              </a:pPr>
              <a:t>14</a:t>
            </a:fld>
            <a:endParaRPr lang="en-US"/>
          </a:p>
        </p:txBody>
      </p:sp>
      <p:sp>
        <p:nvSpPr>
          <p:cNvPr id="19461" name="TextBox 4"/>
          <p:cNvSpPr txBox="1">
            <a:spLocks noChangeArrowheads="1"/>
          </p:cNvSpPr>
          <p:nvPr/>
        </p:nvSpPr>
        <p:spPr bwMode="auto">
          <a:xfrm>
            <a:off x="838200" y="5257800"/>
            <a:ext cx="5486400"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dirty="0" smtClean="0">
                <a:hlinkClick r:id="rId2"/>
              </a:rPr>
              <a:t>http://www.journalmetrics.com/</a:t>
            </a:r>
            <a:endParaRPr lang="en-GB" dirty="0" smtClean="0"/>
          </a:p>
          <a:p>
            <a:pPr eaLnBrk="1" hangingPunct="1"/>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smtClean="0"/>
              <a:t>Advantages of SJR rankings</a:t>
            </a:r>
          </a:p>
        </p:txBody>
      </p:sp>
      <p:sp>
        <p:nvSpPr>
          <p:cNvPr id="20483" name="Content Placeholder 2"/>
          <p:cNvSpPr>
            <a:spLocks noGrp="1"/>
          </p:cNvSpPr>
          <p:nvPr>
            <p:ph idx="1"/>
          </p:nvPr>
        </p:nvSpPr>
        <p:spPr/>
        <p:txBody>
          <a:bodyPr/>
          <a:lstStyle/>
          <a:p>
            <a:r>
              <a:rPr lang="en-GB" dirty="0" smtClean="0"/>
              <a:t>Elsevier product using commercial Scopus database, but the citation metrics are available free, so are subscription is not essential</a:t>
            </a:r>
          </a:p>
          <a:p>
            <a:r>
              <a:rPr lang="en-GB" dirty="0" smtClean="0"/>
              <a:t>Subject coverage: includes broader range of subjects incl. those not covered in JCR e.g. Religious Studies</a:t>
            </a:r>
          </a:p>
          <a:p>
            <a:r>
              <a:rPr lang="en-GB" dirty="0" smtClean="0"/>
              <a:t>Number of journals covered far greater, includes more Open Access journals</a:t>
            </a:r>
          </a:p>
          <a:p>
            <a:r>
              <a:rPr lang="en-GB" dirty="0" smtClean="0"/>
              <a:t>claims to take account of journal </a:t>
            </a:r>
            <a:r>
              <a:rPr lang="en-GB" b="1" i="1" dirty="0" smtClean="0"/>
              <a:t>prestige </a:t>
            </a:r>
            <a:r>
              <a:rPr lang="en-GB" i="1" dirty="0" smtClean="0"/>
              <a:t>(similar to </a:t>
            </a:r>
            <a:r>
              <a:rPr lang="en-GB" i="1" dirty="0" err="1" smtClean="0"/>
              <a:t>Eigenfactor</a:t>
            </a:r>
            <a:r>
              <a:rPr lang="en-GB" i="1" dirty="0" smtClean="0"/>
              <a:t>)</a:t>
            </a:r>
            <a:endParaRPr lang="en-GB" dirty="0" smtClean="0"/>
          </a:p>
          <a:p>
            <a:r>
              <a:rPr lang="en-GB" dirty="0" smtClean="0"/>
              <a:t>updated more often than JCR</a:t>
            </a:r>
          </a:p>
          <a:p>
            <a:endParaRPr lang="en-GB" dirty="0" smtClean="0"/>
          </a:p>
        </p:txBody>
      </p:sp>
      <p:sp>
        <p:nvSpPr>
          <p:cNvPr id="4" name="Slide Number Placeholder 3"/>
          <p:cNvSpPr>
            <a:spLocks noGrp="1"/>
          </p:cNvSpPr>
          <p:nvPr>
            <p:ph type="sldNum" sz="quarter" idx="12"/>
          </p:nvPr>
        </p:nvSpPr>
        <p:spPr/>
        <p:txBody>
          <a:bodyPr/>
          <a:lstStyle/>
          <a:p>
            <a:pPr>
              <a:defRPr/>
            </a:pPr>
            <a:fld id="{90B3A8EF-9A7A-4D84-A007-0A99C2E3A3ED}"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0" y="704850"/>
            <a:ext cx="8915400" cy="1143000"/>
          </a:xfrm>
        </p:spPr>
        <p:txBody>
          <a:bodyPr/>
          <a:lstStyle/>
          <a:p>
            <a:r>
              <a:rPr lang="en-GB" sz="4400" dirty="0" smtClean="0"/>
              <a:t>Measuring the impact of your research</a:t>
            </a:r>
          </a:p>
        </p:txBody>
      </p:sp>
      <p:sp>
        <p:nvSpPr>
          <p:cNvPr id="23555" name="Content Placeholder 2"/>
          <p:cNvSpPr>
            <a:spLocks noGrp="1"/>
          </p:cNvSpPr>
          <p:nvPr>
            <p:ph idx="1"/>
          </p:nvPr>
        </p:nvSpPr>
        <p:spPr>
          <a:xfrm>
            <a:off x="457200" y="2209800"/>
            <a:ext cx="8229600" cy="4114800"/>
          </a:xfrm>
        </p:spPr>
        <p:txBody>
          <a:bodyPr/>
          <a:lstStyle/>
          <a:p>
            <a:r>
              <a:rPr lang="en-GB" dirty="0" smtClean="0"/>
              <a:t>There are also </a:t>
            </a:r>
            <a:r>
              <a:rPr lang="en-GB" dirty="0" err="1" smtClean="0"/>
              <a:t>bibliometric</a:t>
            </a:r>
            <a:r>
              <a:rPr lang="en-GB" dirty="0" smtClean="0"/>
              <a:t> measures designed to illustrate the impact of individual researchers’ work</a:t>
            </a:r>
          </a:p>
          <a:p>
            <a:r>
              <a:rPr lang="en-GB" dirty="0" smtClean="0"/>
              <a:t>Statistical measures are based on a calculation called the </a:t>
            </a:r>
            <a:r>
              <a:rPr lang="en-GB" b="1" dirty="0" smtClean="0"/>
              <a:t>H-index</a:t>
            </a:r>
          </a:p>
          <a:p>
            <a:pPr marL="273050" lvl="1" indent="-273050">
              <a:buClr>
                <a:srgbClr val="0BD0D9"/>
              </a:buClr>
              <a:buSzPct val="95000"/>
            </a:pPr>
            <a:r>
              <a:rPr lang="en-GB" dirty="0" smtClean="0"/>
              <a:t>An author’s number of articles (</a:t>
            </a:r>
            <a:r>
              <a:rPr lang="en-GB" i="1" dirty="0" smtClean="0"/>
              <a:t>h</a:t>
            </a:r>
            <a:r>
              <a:rPr lang="en-GB" dirty="0" smtClean="0"/>
              <a:t>) that have received at least h citations </a:t>
            </a:r>
          </a:p>
          <a:p>
            <a:pPr>
              <a:buFont typeface="Wingdings 2" pitchFamily="18" charset="2"/>
              <a:buNone/>
            </a:pPr>
            <a:endParaRPr lang="en-GB" dirty="0" smtClean="0"/>
          </a:p>
        </p:txBody>
      </p:sp>
      <p:sp>
        <p:nvSpPr>
          <p:cNvPr id="4" name="Slide Number Placeholder 3"/>
          <p:cNvSpPr>
            <a:spLocks noGrp="1"/>
          </p:cNvSpPr>
          <p:nvPr>
            <p:ph type="sldNum" sz="quarter" idx="12"/>
          </p:nvPr>
        </p:nvSpPr>
        <p:spPr/>
        <p:txBody>
          <a:bodyPr/>
          <a:lstStyle/>
          <a:p>
            <a:pPr>
              <a:defRPr/>
            </a:pPr>
            <a:fld id="{39E8FEE1-AE4E-4312-AE04-D74012A47EB4}"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GB" smtClean="0"/>
              <a:t>What does this mean?</a:t>
            </a:r>
          </a:p>
        </p:txBody>
      </p:sp>
      <p:sp>
        <p:nvSpPr>
          <p:cNvPr id="24579" name="Content Placeholder 2"/>
          <p:cNvSpPr>
            <a:spLocks noGrp="1"/>
          </p:cNvSpPr>
          <p:nvPr>
            <p:ph idx="1"/>
          </p:nvPr>
        </p:nvSpPr>
        <p:spPr/>
        <p:txBody>
          <a:bodyPr/>
          <a:lstStyle/>
          <a:p>
            <a:pPr marL="273050" lvl="1" indent="-273050">
              <a:buClr>
                <a:srgbClr val="0BD0D9"/>
              </a:buClr>
              <a:buSzPct val="95000"/>
            </a:pPr>
            <a:r>
              <a:rPr lang="en-GB" smtClean="0"/>
              <a:t>a researcher with an h-index of 10:</a:t>
            </a:r>
          </a:p>
          <a:p>
            <a:pPr marL="273050" lvl="1" indent="-273050">
              <a:buClr>
                <a:srgbClr val="0BD0D9"/>
              </a:buClr>
              <a:buSzPct val="95000"/>
            </a:pPr>
            <a:r>
              <a:rPr lang="en-GB" smtClean="0"/>
              <a:t>published 10 articles that have each been cited at least 10 times </a:t>
            </a:r>
          </a:p>
          <a:p>
            <a:pPr marL="273050" lvl="1" indent="-273050">
              <a:buClr>
                <a:srgbClr val="0BD0D9"/>
              </a:buClr>
              <a:buSzPct val="95000"/>
            </a:pPr>
            <a:endParaRPr lang="en-GB" smtClean="0"/>
          </a:p>
          <a:p>
            <a:pPr marL="273050" lvl="1" indent="-273050">
              <a:buClr>
                <a:srgbClr val="0BD0D9"/>
              </a:buClr>
              <a:buSzPct val="95000"/>
            </a:pPr>
            <a:r>
              <a:rPr lang="en-GB" smtClean="0"/>
              <a:t>If you search for an individual author’s papers in Web of Science you can calculate their h-index</a:t>
            </a:r>
          </a:p>
          <a:p>
            <a:endParaRPr lang="en-GB" smtClean="0"/>
          </a:p>
        </p:txBody>
      </p:sp>
      <p:sp>
        <p:nvSpPr>
          <p:cNvPr id="4" name="Slide Number Placeholder 3"/>
          <p:cNvSpPr>
            <a:spLocks noGrp="1"/>
          </p:cNvSpPr>
          <p:nvPr>
            <p:ph type="sldNum" sz="quarter" idx="12"/>
          </p:nvPr>
        </p:nvSpPr>
        <p:spPr/>
        <p:txBody>
          <a:bodyPr/>
          <a:lstStyle/>
          <a:p>
            <a:pPr>
              <a:defRPr/>
            </a:pPr>
            <a:fld id="{AEADB05C-1532-4CD2-8319-7CEFFE98DB2B}"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GB" smtClean="0"/>
              <a:t>Criticisms of the H index</a:t>
            </a:r>
          </a:p>
        </p:txBody>
      </p:sp>
      <p:sp>
        <p:nvSpPr>
          <p:cNvPr id="25603" name="Content Placeholder 2"/>
          <p:cNvSpPr>
            <a:spLocks noGrp="1"/>
          </p:cNvSpPr>
          <p:nvPr>
            <p:ph idx="1"/>
          </p:nvPr>
        </p:nvSpPr>
        <p:spPr/>
        <p:txBody>
          <a:bodyPr/>
          <a:lstStyle/>
          <a:p>
            <a:r>
              <a:rPr lang="en-GB" dirty="0" smtClean="0"/>
              <a:t>High h-index scores </a:t>
            </a:r>
            <a:r>
              <a:rPr lang="en-GB" b="1" i="1" dirty="0" smtClean="0"/>
              <a:t>may</a:t>
            </a:r>
            <a:r>
              <a:rPr lang="en-GB" b="1" dirty="0" smtClean="0"/>
              <a:t> </a:t>
            </a:r>
            <a:r>
              <a:rPr lang="en-GB" dirty="0" smtClean="0"/>
              <a:t>indicate a researcher having a significant impact</a:t>
            </a:r>
          </a:p>
          <a:p>
            <a:r>
              <a:rPr lang="en-GB" dirty="0" smtClean="0"/>
              <a:t>Low h-index scores doesn’t mean the opposite</a:t>
            </a:r>
          </a:p>
          <a:p>
            <a:r>
              <a:rPr lang="en-GB" dirty="0" smtClean="0"/>
              <a:t>Weak citation data often caused by:</a:t>
            </a:r>
          </a:p>
          <a:p>
            <a:pPr lvl="1"/>
            <a:r>
              <a:rPr lang="en-GB" dirty="0" smtClean="0"/>
              <a:t>Working in a small field (therefore generating fewer citations in total)</a:t>
            </a:r>
            <a:endParaRPr lang="en-GB" sz="2200" dirty="0" smtClean="0"/>
          </a:p>
          <a:p>
            <a:pPr lvl="1"/>
            <a:r>
              <a:rPr lang="en-GB" dirty="0" smtClean="0"/>
              <a:t>Publishing in a language other than English (effectively also restricting the citation field)</a:t>
            </a:r>
            <a:endParaRPr lang="en-GB" sz="2200" dirty="0" smtClean="0"/>
          </a:p>
          <a:p>
            <a:pPr lvl="1"/>
            <a:r>
              <a:rPr lang="en-GB" dirty="0" smtClean="0"/>
              <a:t>Publishing mainly (in) books / monographs</a:t>
            </a:r>
            <a:endParaRPr lang="en-GB" sz="2200" dirty="0" smtClean="0"/>
          </a:p>
          <a:p>
            <a:pPr lvl="1"/>
            <a:endParaRPr lang="en-GB" dirty="0" smtClean="0"/>
          </a:p>
          <a:p>
            <a:pPr lvl="1"/>
            <a:endParaRPr lang="en-GB" dirty="0" smtClean="0"/>
          </a:p>
        </p:txBody>
      </p:sp>
      <p:sp>
        <p:nvSpPr>
          <p:cNvPr id="4" name="Slide Number Placeholder 3"/>
          <p:cNvSpPr>
            <a:spLocks noGrp="1"/>
          </p:cNvSpPr>
          <p:nvPr>
            <p:ph type="sldNum" sz="quarter" idx="12"/>
          </p:nvPr>
        </p:nvSpPr>
        <p:spPr/>
        <p:txBody>
          <a:bodyPr/>
          <a:lstStyle/>
          <a:p>
            <a:pPr>
              <a:defRPr/>
            </a:pPr>
            <a:fld id="{6950F263-0478-47A7-800E-A2BC9F7E59D4}"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GB" smtClean="0"/>
              <a:t>Publish or perish</a:t>
            </a:r>
          </a:p>
        </p:txBody>
      </p:sp>
      <p:sp>
        <p:nvSpPr>
          <p:cNvPr id="26627" name="Content Placeholder 2"/>
          <p:cNvSpPr>
            <a:spLocks noGrp="1"/>
          </p:cNvSpPr>
          <p:nvPr>
            <p:ph idx="1"/>
          </p:nvPr>
        </p:nvSpPr>
        <p:spPr/>
        <p:txBody>
          <a:bodyPr/>
          <a:lstStyle/>
          <a:p>
            <a:r>
              <a:rPr lang="en-GB" dirty="0" smtClean="0"/>
              <a:t>Free download software designed to measure researcher and journal impact</a:t>
            </a:r>
          </a:p>
          <a:p>
            <a:r>
              <a:rPr lang="en-GB" dirty="0" smtClean="0"/>
              <a:t>Citation data sourced from Google Scholar</a:t>
            </a:r>
          </a:p>
          <a:p>
            <a:r>
              <a:rPr lang="en-GB" dirty="0" smtClean="0"/>
              <a:t>Advantages:</a:t>
            </a:r>
          </a:p>
          <a:p>
            <a:pPr lvl="1"/>
            <a:r>
              <a:rPr lang="en-GB" sz="2000" dirty="0" smtClean="0"/>
              <a:t>Data for broader range of documents e.g. books</a:t>
            </a:r>
          </a:p>
          <a:p>
            <a:pPr lvl="1"/>
            <a:r>
              <a:rPr lang="en-GB" sz="2000" dirty="0" smtClean="0"/>
              <a:t>Broader range of documents contribute to higher number of citations</a:t>
            </a:r>
          </a:p>
          <a:p>
            <a:pPr lvl="1"/>
            <a:r>
              <a:rPr lang="en-GB" sz="2000" dirty="0" smtClean="0"/>
              <a:t>More useful for recent documents</a:t>
            </a:r>
          </a:p>
          <a:p>
            <a:pPr lvl="1"/>
            <a:r>
              <a:rPr lang="en-GB" sz="2000" dirty="0" smtClean="0"/>
              <a:t>Useful for subjects not covered by JCR</a:t>
            </a:r>
          </a:p>
          <a:p>
            <a:pPr lvl="1"/>
            <a:r>
              <a:rPr lang="en-GB" sz="2000" dirty="0" smtClean="0"/>
              <a:t>More comprehensive in </a:t>
            </a:r>
            <a:r>
              <a:rPr lang="en-GB" sz="2000" i="1" dirty="0" smtClean="0"/>
              <a:t>some</a:t>
            </a:r>
            <a:r>
              <a:rPr lang="en-GB" sz="2000" dirty="0" smtClean="0"/>
              <a:t> areas</a:t>
            </a:r>
          </a:p>
          <a:p>
            <a:pPr lvl="1"/>
            <a:r>
              <a:rPr lang="en-GB" sz="2000" dirty="0" smtClean="0"/>
              <a:t>Open access journals included</a:t>
            </a:r>
          </a:p>
          <a:p>
            <a:endParaRPr lang="en-GB" dirty="0" smtClean="0"/>
          </a:p>
        </p:txBody>
      </p:sp>
      <p:sp>
        <p:nvSpPr>
          <p:cNvPr id="4" name="Slide Number Placeholder 3"/>
          <p:cNvSpPr>
            <a:spLocks noGrp="1"/>
          </p:cNvSpPr>
          <p:nvPr>
            <p:ph type="sldNum" sz="quarter" idx="12"/>
          </p:nvPr>
        </p:nvSpPr>
        <p:spPr/>
        <p:txBody>
          <a:bodyPr/>
          <a:lstStyle/>
          <a:p>
            <a:pPr>
              <a:defRPr/>
            </a:pPr>
            <a:fld id="{B272849A-432A-469E-A30D-A2774538379A}" type="slidenum">
              <a:rPr lang="en-US" smtClean="0"/>
              <a:pPr>
                <a:defRPr/>
              </a:pPr>
              <a:t>19</a:t>
            </a:fld>
            <a:endParaRPr lang="en-US"/>
          </a:p>
        </p:txBody>
      </p:sp>
      <p:sp>
        <p:nvSpPr>
          <p:cNvPr id="26629" name="TextBox 4"/>
          <p:cNvSpPr txBox="1">
            <a:spLocks noChangeArrowheads="1"/>
          </p:cNvSpPr>
          <p:nvPr/>
        </p:nvSpPr>
        <p:spPr bwMode="auto">
          <a:xfrm>
            <a:off x="5486400" y="6172200"/>
            <a:ext cx="30480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dirty="0">
                <a:solidFill>
                  <a:srgbClr val="FFC000"/>
                </a:solidFill>
                <a:hlinkClick r:id="rId3"/>
              </a:rPr>
              <a:t>Publish or Perish</a:t>
            </a:r>
            <a:endParaRPr lang="en-GB" dirty="0">
              <a:solidFill>
                <a:srgbClr val="FFC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dirty="0" smtClean="0"/>
              <a:t>	Uses</a:t>
            </a:r>
          </a:p>
        </p:txBody>
      </p:sp>
      <p:sp>
        <p:nvSpPr>
          <p:cNvPr id="12291" name="Content Placeholder 2"/>
          <p:cNvSpPr>
            <a:spLocks noGrp="1"/>
          </p:cNvSpPr>
          <p:nvPr>
            <p:ph idx="1"/>
          </p:nvPr>
        </p:nvSpPr>
        <p:spPr/>
        <p:txBody>
          <a:bodyPr/>
          <a:lstStyle/>
          <a:p>
            <a:r>
              <a:rPr lang="en-GB" dirty="0" smtClean="0"/>
              <a:t>Citation counting can be used to compare:</a:t>
            </a:r>
          </a:p>
          <a:p>
            <a:pPr lvl="1"/>
            <a:r>
              <a:rPr lang="en-GB" dirty="0" smtClean="0"/>
              <a:t>Journals</a:t>
            </a:r>
          </a:p>
          <a:p>
            <a:pPr lvl="1"/>
            <a:r>
              <a:rPr lang="en-GB" dirty="0" smtClean="0"/>
              <a:t>Articles</a:t>
            </a:r>
          </a:p>
          <a:p>
            <a:pPr lvl="1"/>
            <a:r>
              <a:rPr lang="en-GB" dirty="0" smtClean="0"/>
              <a:t>Researchers</a:t>
            </a:r>
          </a:p>
          <a:p>
            <a:pPr lvl="1"/>
            <a:endParaRPr lang="en-GB" dirty="0" smtClean="0"/>
          </a:p>
          <a:p>
            <a:r>
              <a:rPr lang="en-GB" dirty="0" smtClean="0"/>
              <a:t>aims to use quantitative methods to provide a measure of research impact</a:t>
            </a:r>
          </a:p>
          <a:p>
            <a:r>
              <a:rPr lang="en-GB" dirty="0" smtClean="0"/>
              <a:t>based on counting number of times journal articles have been cited in other scholarly works </a:t>
            </a:r>
          </a:p>
          <a:p>
            <a:endParaRPr lang="en-GB" dirty="0" smtClean="0"/>
          </a:p>
        </p:txBody>
      </p:sp>
      <p:sp>
        <p:nvSpPr>
          <p:cNvPr id="4" name="Slide Number Placeholder 3"/>
          <p:cNvSpPr>
            <a:spLocks noGrp="1"/>
          </p:cNvSpPr>
          <p:nvPr>
            <p:ph type="sldNum" sz="quarter" idx="12"/>
          </p:nvPr>
        </p:nvSpPr>
        <p:spPr/>
        <p:txBody>
          <a:bodyPr/>
          <a:lstStyle/>
          <a:p>
            <a:pPr>
              <a:defRPr/>
            </a:pPr>
            <a:fld id="{D98DFC38-E409-467C-ADAA-88F5DAED9139}"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381000" y="457200"/>
            <a:ext cx="8229600" cy="1143000"/>
          </a:xfrm>
        </p:spPr>
        <p:txBody>
          <a:bodyPr/>
          <a:lstStyle/>
          <a:p>
            <a:r>
              <a:rPr lang="en-GB" dirty="0" smtClean="0"/>
              <a:t>Google Scholar citation data</a:t>
            </a:r>
          </a:p>
        </p:txBody>
      </p:sp>
      <p:sp>
        <p:nvSpPr>
          <p:cNvPr id="27651" name="Content Placeholder 2"/>
          <p:cNvSpPr>
            <a:spLocks noGrp="1"/>
          </p:cNvSpPr>
          <p:nvPr>
            <p:ph idx="1"/>
          </p:nvPr>
        </p:nvSpPr>
        <p:spPr>
          <a:xfrm>
            <a:off x="381000" y="1676400"/>
            <a:ext cx="8229600" cy="4389437"/>
          </a:xfrm>
        </p:spPr>
        <p:txBody>
          <a:bodyPr/>
          <a:lstStyle/>
          <a:p>
            <a:r>
              <a:rPr lang="en-GB" sz="2000" b="1" dirty="0" smtClean="0"/>
              <a:t>Advantages:</a:t>
            </a:r>
          </a:p>
          <a:p>
            <a:pPr lvl="1"/>
            <a:r>
              <a:rPr lang="en-GB" sz="2000" dirty="0" smtClean="0"/>
              <a:t>Data for broader range of documents e.g. books</a:t>
            </a:r>
          </a:p>
          <a:p>
            <a:pPr lvl="1"/>
            <a:r>
              <a:rPr lang="en-GB" sz="2000" dirty="0" smtClean="0"/>
              <a:t>Broader range of documents contribute to higher number of citations</a:t>
            </a:r>
          </a:p>
          <a:p>
            <a:pPr lvl="1"/>
            <a:r>
              <a:rPr lang="en-GB" sz="2000" dirty="0" smtClean="0"/>
              <a:t>More useful for recent documents</a:t>
            </a:r>
          </a:p>
          <a:p>
            <a:pPr lvl="1"/>
            <a:r>
              <a:rPr lang="en-GB" sz="2000" dirty="0" smtClean="0"/>
              <a:t>Useful for subjects not covered by JCR</a:t>
            </a:r>
          </a:p>
          <a:p>
            <a:pPr lvl="1"/>
            <a:r>
              <a:rPr lang="en-GB" sz="2000" dirty="0" smtClean="0"/>
              <a:t>More comprehensive in </a:t>
            </a:r>
            <a:r>
              <a:rPr lang="en-GB" sz="2000" i="1" dirty="0" smtClean="0"/>
              <a:t>some</a:t>
            </a:r>
            <a:r>
              <a:rPr lang="en-GB" sz="2000" dirty="0" smtClean="0"/>
              <a:t> areas</a:t>
            </a:r>
          </a:p>
          <a:p>
            <a:pPr lvl="1"/>
            <a:r>
              <a:rPr lang="en-GB" sz="2000" dirty="0" smtClean="0"/>
              <a:t>Open access journals included</a:t>
            </a:r>
          </a:p>
          <a:p>
            <a:r>
              <a:rPr lang="en-GB" sz="2000" b="1" dirty="0" smtClean="0"/>
              <a:t>Disadvantages:</a:t>
            </a:r>
          </a:p>
          <a:p>
            <a:pPr lvl="1"/>
            <a:r>
              <a:rPr lang="en-GB" sz="2000" dirty="0" smtClean="0"/>
              <a:t>Some concerns about data quality</a:t>
            </a:r>
          </a:p>
          <a:p>
            <a:pPr lvl="1"/>
            <a:r>
              <a:rPr lang="en-GB" sz="2000" dirty="0" smtClean="0"/>
              <a:t>Unknown source base</a:t>
            </a:r>
          </a:p>
          <a:p>
            <a:pPr lvl="1"/>
            <a:r>
              <a:rPr lang="en-GB" sz="2000" dirty="0" smtClean="0"/>
              <a:t>Still not great on languages other than English</a:t>
            </a:r>
          </a:p>
          <a:p>
            <a:r>
              <a:rPr lang="en-GB" sz="2000" dirty="0" smtClean="0"/>
              <a:t>Google Scholar  also allows you to set up an author profile which contains your citation metrics</a:t>
            </a:r>
          </a:p>
        </p:txBody>
      </p:sp>
      <p:sp>
        <p:nvSpPr>
          <p:cNvPr id="4" name="Slide Number Placeholder 3"/>
          <p:cNvSpPr>
            <a:spLocks noGrp="1"/>
          </p:cNvSpPr>
          <p:nvPr>
            <p:ph type="sldNum" sz="quarter" idx="12"/>
          </p:nvPr>
        </p:nvSpPr>
        <p:spPr/>
        <p:txBody>
          <a:bodyPr/>
          <a:lstStyle/>
          <a:p>
            <a:pPr>
              <a:defRPr/>
            </a:pPr>
            <a:fld id="{385798B8-07AD-4005-81CE-8034CC21528B}"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GB" smtClean="0"/>
              <a:t>Measuring impact of articles</a:t>
            </a:r>
          </a:p>
        </p:txBody>
      </p:sp>
      <p:sp>
        <p:nvSpPr>
          <p:cNvPr id="28675" name="Content Placeholder 2"/>
          <p:cNvSpPr>
            <a:spLocks noGrp="1"/>
          </p:cNvSpPr>
          <p:nvPr>
            <p:ph idx="1"/>
          </p:nvPr>
        </p:nvSpPr>
        <p:spPr/>
        <p:txBody>
          <a:bodyPr/>
          <a:lstStyle/>
          <a:p>
            <a:pPr>
              <a:buFont typeface="Wingdings 2" pitchFamily="18" charset="2"/>
              <a:buNone/>
              <a:defRPr/>
            </a:pPr>
            <a:r>
              <a:rPr lang="en-GB" sz="2000" dirty="0" smtClean="0"/>
              <a:t>Often useful to track citations on particular papers, for instance:</a:t>
            </a:r>
          </a:p>
          <a:p>
            <a:pPr>
              <a:defRPr/>
            </a:pPr>
            <a:r>
              <a:rPr lang="en-GB" sz="2000" dirty="0" smtClean="0"/>
              <a:t>Track future citations of articles you have written</a:t>
            </a:r>
          </a:p>
          <a:p>
            <a:pPr>
              <a:defRPr/>
            </a:pPr>
            <a:r>
              <a:rPr lang="en-GB" sz="2000" dirty="0" smtClean="0"/>
              <a:t>Tracing research forward in time will allow you to see how an idea has been confirmed, applied, improved or corrected </a:t>
            </a:r>
          </a:p>
          <a:p>
            <a:pPr>
              <a:defRPr/>
            </a:pPr>
            <a:r>
              <a:rPr lang="en-GB" sz="2000" dirty="0" smtClean="0"/>
              <a:t>by setting up a citation alert you can continue to be notified when the paper you are interested in has been cited again after your initial literature search</a:t>
            </a:r>
          </a:p>
          <a:p>
            <a:pPr>
              <a:defRPr/>
            </a:pPr>
            <a:r>
              <a:rPr lang="en-GB" sz="2000" dirty="0" smtClean="0"/>
              <a:t>Web of Knowledge offers both citation data for individual papers and the ability to set up citation alerts</a:t>
            </a:r>
          </a:p>
          <a:p>
            <a:pPr lvl="1">
              <a:defRPr/>
            </a:pPr>
            <a:r>
              <a:rPr lang="en-GB" sz="1800" b="1" dirty="0" smtClean="0"/>
              <a:t>BUT </a:t>
            </a:r>
            <a:r>
              <a:rPr lang="en-GB" sz="1800" dirty="0" smtClean="0"/>
              <a:t>citation data only available for journals indexed in Web of Knowledge (i.e. a subscription database with limited scope)</a:t>
            </a:r>
          </a:p>
          <a:p>
            <a:pPr>
              <a:defRPr/>
            </a:pPr>
            <a:r>
              <a:rPr lang="en-GB" sz="2000" dirty="0" smtClean="0"/>
              <a:t>Google Scholar shows citation counts under each result</a:t>
            </a:r>
          </a:p>
          <a:p>
            <a:pPr marL="0" indent="0">
              <a:buFont typeface="Wingdings 2" pitchFamily="18" charset="2"/>
              <a:buNone/>
              <a:defRPr/>
            </a:pPr>
            <a:endParaRPr lang="en-GB" dirty="0" smtClean="0"/>
          </a:p>
        </p:txBody>
      </p:sp>
      <p:sp>
        <p:nvSpPr>
          <p:cNvPr id="4" name="Slide Number Placeholder 3"/>
          <p:cNvSpPr>
            <a:spLocks noGrp="1"/>
          </p:cNvSpPr>
          <p:nvPr>
            <p:ph type="sldNum" sz="quarter" idx="12"/>
          </p:nvPr>
        </p:nvSpPr>
        <p:spPr/>
        <p:txBody>
          <a:bodyPr/>
          <a:lstStyle/>
          <a:p>
            <a:pPr>
              <a:defRPr/>
            </a:pPr>
            <a:fld id="{ED10F134-C4B5-4F10-A310-10A1C31D6F01}"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04850"/>
            <a:ext cx="8686800" cy="1143000"/>
          </a:xfrm>
        </p:spPr>
        <p:txBody>
          <a:bodyPr>
            <a:normAutofit fontScale="90000"/>
          </a:bodyPr>
          <a:lstStyle/>
          <a:p>
            <a:pPr>
              <a:defRPr/>
            </a:pPr>
            <a:r>
              <a:rPr lang="en-GB" dirty="0" smtClean="0"/>
              <a:t/>
            </a:r>
            <a:br>
              <a:rPr lang="en-GB" dirty="0" smtClean="0"/>
            </a:br>
            <a:r>
              <a:rPr lang="en-GB" sz="4200" dirty="0" smtClean="0"/>
              <a:t>Are future citation counts and overall reach of research the same thing?</a:t>
            </a:r>
            <a:endParaRPr lang="en-GB" sz="4200" dirty="0"/>
          </a:p>
        </p:txBody>
      </p:sp>
      <p:sp>
        <p:nvSpPr>
          <p:cNvPr id="3" name="Content Placeholder 2"/>
          <p:cNvSpPr>
            <a:spLocks noGrp="1"/>
          </p:cNvSpPr>
          <p:nvPr>
            <p:ph idx="1"/>
          </p:nvPr>
        </p:nvSpPr>
        <p:spPr/>
        <p:txBody>
          <a:bodyPr>
            <a:normAutofit lnSpcReduction="10000"/>
          </a:bodyPr>
          <a:lstStyle/>
          <a:p>
            <a:pPr>
              <a:defRPr/>
            </a:pPr>
            <a:r>
              <a:rPr lang="en-GB" dirty="0" smtClean="0"/>
              <a:t>Citation data is only one measure of the impact of a piece of research</a:t>
            </a:r>
          </a:p>
          <a:p>
            <a:pPr>
              <a:defRPr/>
            </a:pPr>
            <a:r>
              <a:rPr lang="en-GB" dirty="0" smtClean="0"/>
              <a:t>The overall ‘reach’ of a piece of original research may not necessarily be furthered just by publishing in a traditional peer-reviewed journal with a high impact factor</a:t>
            </a:r>
          </a:p>
          <a:p>
            <a:pPr>
              <a:defRPr/>
            </a:pPr>
            <a:r>
              <a:rPr lang="en-GB" dirty="0" smtClean="0"/>
              <a:t>Not many people may get to read it!</a:t>
            </a:r>
          </a:p>
          <a:p>
            <a:pPr>
              <a:defRPr/>
            </a:pPr>
            <a:r>
              <a:rPr lang="en-GB" dirty="0" smtClean="0"/>
              <a:t>Open Access publishing may greatly increase the readership of a piece of research</a:t>
            </a:r>
          </a:p>
          <a:p>
            <a:pPr>
              <a:defRPr/>
            </a:pPr>
            <a:r>
              <a:rPr lang="en-GB" dirty="0" smtClean="0"/>
              <a:t>As a consequence this could also then actually increase future citation as well</a:t>
            </a:r>
            <a:endParaRPr lang="en-GB" dirty="0"/>
          </a:p>
        </p:txBody>
      </p:sp>
      <p:sp>
        <p:nvSpPr>
          <p:cNvPr id="4" name="Slide Number Placeholder 3"/>
          <p:cNvSpPr>
            <a:spLocks noGrp="1"/>
          </p:cNvSpPr>
          <p:nvPr>
            <p:ph type="sldNum" sz="quarter" idx="12"/>
          </p:nvPr>
        </p:nvSpPr>
        <p:spPr/>
        <p:txBody>
          <a:bodyPr/>
          <a:lstStyle/>
          <a:p>
            <a:pPr>
              <a:defRPr/>
            </a:pPr>
            <a:fld id="{867D6850-9029-40F2-92EC-78F96CD7268C}"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GB" sz="4000" smtClean="0"/>
              <a:t>Other means of illustrating your research impact</a:t>
            </a:r>
          </a:p>
        </p:txBody>
      </p:sp>
      <p:sp>
        <p:nvSpPr>
          <p:cNvPr id="30723" name="Content Placeholder 2"/>
          <p:cNvSpPr>
            <a:spLocks noGrp="1"/>
          </p:cNvSpPr>
          <p:nvPr>
            <p:ph idx="1"/>
          </p:nvPr>
        </p:nvSpPr>
        <p:spPr/>
        <p:txBody>
          <a:bodyPr/>
          <a:lstStyle/>
          <a:p>
            <a:r>
              <a:rPr lang="en-GB" sz="2000" smtClean="0"/>
              <a:t>Citation data (particular from journals) may not be the most appropriate means of illustrating research impact particularly for early career researchers:</a:t>
            </a:r>
          </a:p>
          <a:p>
            <a:pPr lvl="1"/>
            <a:r>
              <a:rPr lang="en-GB" sz="2000" smtClean="0"/>
              <a:t>Published conference papers (from high prestige conferences)</a:t>
            </a:r>
          </a:p>
          <a:p>
            <a:pPr lvl="1"/>
            <a:r>
              <a:rPr lang="en-GB" sz="2000" smtClean="0"/>
              <a:t>Download statistics from personal web page / repository (in the case of Open Access work)</a:t>
            </a:r>
          </a:p>
          <a:p>
            <a:pPr lvl="1"/>
            <a:r>
              <a:rPr lang="en-GB" sz="2000" smtClean="0"/>
              <a:t>Awards of grants, scholarships, prizes</a:t>
            </a:r>
          </a:p>
          <a:p>
            <a:pPr lvl="1"/>
            <a:r>
              <a:rPr lang="en-GB" sz="2000" smtClean="0"/>
              <a:t>Awards of research funding</a:t>
            </a:r>
          </a:p>
          <a:p>
            <a:pPr lvl="1"/>
            <a:r>
              <a:rPr lang="en-GB" sz="2000" smtClean="0"/>
              <a:t>Organisation of conferences</a:t>
            </a:r>
          </a:p>
          <a:p>
            <a:pPr lvl="1"/>
            <a:r>
              <a:rPr lang="en-GB" sz="2000" smtClean="0"/>
              <a:t>Participation as journal article / conference paper reviewer</a:t>
            </a:r>
          </a:p>
        </p:txBody>
      </p:sp>
      <p:sp>
        <p:nvSpPr>
          <p:cNvPr id="4" name="Slide Number Placeholder 3"/>
          <p:cNvSpPr>
            <a:spLocks noGrp="1"/>
          </p:cNvSpPr>
          <p:nvPr>
            <p:ph type="sldNum" sz="quarter" idx="12"/>
          </p:nvPr>
        </p:nvSpPr>
        <p:spPr/>
        <p:txBody>
          <a:bodyPr/>
          <a:lstStyle/>
          <a:p>
            <a:pPr>
              <a:defRPr/>
            </a:pPr>
            <a:fld id="{1B32CAFE-F75C-423D-AA75-2ECCAEF2358F}"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458200" cy="1143000"/>
          </a:xfrm>
        </p:spPr>
        <p:txBody>
          <a:bodyPr>
            <a:normAutofit/>
          </a:bodyPr>
          <a:lstStyle/>
          <a:p>
            <a:pPr>
              <a:defRPr/>
            </a:pPr>
            <a:r>
              <a:rPr lang="en-GB" dirty="0" smtClean="0"/>
              <a:t>Future</a:t>
            </a:r>
            <a:endParaRPr lang="en-GB" dirty="0"/>
          </a:p>
        </p:txBody>
      </p:sp>
      <p:sp>
        <p:nvSpPr>
          <p:cNvPr id="3" name="Content Placeholder 2"/>
          <p:cNvSpPr>
            <a:spLocks noGrp="1"/>
          </p:cNvSpPr>
          <p:nvPr>
            <p:ph idx="1"/>
          </p:nvPr>
        </p:nvSpPr>
        <p:spPr/>
        <p:txBody>
          <a:bodyPr>
            <a:normAutofit/>
          </a:bodyPr>
          <a:lstStyle/>
          <a:p>
            <a:pPr>
              <a:defRPr/>
            </a:pPr>
            <a:r>
              <a:rPr lang="en-GB" dirty="0" smtClean="0"/>
              <a:t>Yet more variations on impact factor calculations are being developed all time</a:t>
            </a:r>
          </a:p>
          <a:p>
            <a:pPr>
              <a:defRPr/>
            </a:pPr>
            <a:r>
              <a:rPr lang="en-GB" dirty="0" smtClean="0"/>
              <a:t>Journal </a:t>
            </a:r>
            <a:r>
              <a:rPr lang="en-GB" dirty="0"/>
              <a:t>Usage Factor (UF</a:t>
            </a:r>
            <a:r>
              <a:rPr lang="en-GB" dirty="0" smtClean="0"/>
              <a:t>) is one such metric </a:t>
            </a:r>
            <a:r>
              <a:rPr lang="en-GB" dirty="0"/>
              <a:t>in </a:t>
            </a:r>
            <a:r>
              <a:rPr lang="en-GB" dirty="0" smtClean="0"/>
              <a:t>development. Key </a:t>
            </a:r>
            <a:r>
              <a:rPr lang="en-GB" dirty="0"/>
              <a:t>features of the metric will be:</a:t>
            </a:r>
          </a:p>
          <a:p>
            <a:pPr lvl="1">
              <a:defRPr/>
            </a:pPr>
            <a:r>
              <a:rPr lang="en-GB" dirty="0"/>
              <a:t>Calculated using the median of usage over 2 years (not arithmetic mean)</a:t>
            </a:r>
          </a:p>
          <a:p>
            <a:pPr lvl="1">
              <a:defRPr/>
            </a:pPr>
            <a:r>
              <a:rPr lang="en-GB" dirty="0" smtClean="0"/>
              <a:t>To </a:t>
            </a:r>
            <a:r>
              <a:rPr lang="en-GB" dirty="0"/>
              <a:t>be comparable within subject areas, but not across </a:t>
            </a:r>
            <a:r>
              <a:rPr lang="en-GB" dirty="0" smtClean="0"/>
              <a:t>disciplines</a:t>
            </a:r>
          </a:p>
          <a:p>
            <a:pPr lvl="1">
              <a:defRPr/>
            </a:pPr>
            <a:r>
              <a:rPr lang="en-GB" dirty="0" smtClean="0"/>
              <a:t>UF for all subjects (practitioner oriented-subjects where content may be heavily used but not cited</a:t>
            </a:r>
            <a:endParaRPr lang="en-GB" dirty="0"/>
          </a:p>
        </p:txBody>
      </p:sp>
      <p:sp>
        <p:nvSpPr>
          <p:cNvPr id="4" name="Slide Number Placeholder 3"/>
          <p:cNvSpPr>
            <a:spLocks noGrp="1"/>
          </p:cNvSpPr>
          <p:nvPr>
            <p:ph type="sldNum" sz="quarter" idx="12"/>
          </p:nvPr>
        </p:nvSpPr>
        <p:spPr/>
        <p:txBody>
          <a:bodyPr/>
          <a:lstStyle/>
          <a:p>
            <a:pPr>
              <a:defRPr/>
            </a:pPr>
            <a:fld id="{FB481239-ADCF-4D0A-925C-D1B76C761C81}" type="slidenum">
              <a:rPr lang="en-US" smtClean="0"/>
              <a:pPr>
                <a:defRPr/>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Future</a:t>
            </a:r>
            <a:endParaRPr lang="en-GB" dirty="0"/>
          </a:p>
        </p:txBody>
      </p:sp>
      <p:sp>
        <p:nvSpPr>
          <p:cNvPr id="3" name="Content Placeholder 2"/>
          <p:cNvSpPr>
            <a:spLocks noGrp="1"/>
          </p:cNvSpPr>
          <p:nvPr>
            <p:ph idx="1"/>
          </p:nvPr>
        </p:nvSpPr>
        <p:spPr>
          <a:xfrm>
            <a:off x="457200" y="1935163"/>
            <a:ext cx="3733800" cy="3475037"/>
          </a:xfrm>
        </p:spPr>
        <p:txBody>
          <a:bodyPr/>
          <a:lstStyle/>
          <a:p>
            <a:r>
              <a:rPr lang="en-GB" dirty="0" smtClean="0"/>
              <a:t>Differing models of display</a:t>
            </a:r>
          </a:p>
          <a:p>
            <a:endParaRPr lang="en-GB" dirty="0" smtClean="0"/>
          </a:p>
          <a:p>
            <a:r>
              <a:rPr lang="en-GB" sz="2800" dirty="0" smtClean="0"/>
              <a:t>citation networks that could help researchers find relevant articles</a:t>
            </a:r>
          </a:p>
          <a:p>
            <a:endParaRPr lang="en-GB" dirty="0"/>
          </a:p>
        </p:txBody>
      </p:sp>
      <p:sp>
        <p:nvSpPr>
          <p:cNvPr id="4" name="Slide Number Placeholder 3"/>
          <p:cNvSpPr>
            <a:spLocks noGrp="1"/>
          </p:cNvSpPr>
          <p:nvPr>
            <p:ph type="sldNum" sz="quarter" idx="12"/>
          </p:nvPr>
        </p:nvSpPr>
        <p:spPr/>
        <p:txBody>
          <a:bodyPr/>
          <a:lstStyle/>
          <a:p>
            <a:pPr>
              <a:defRPr/>
            </a:pPr>
            <a:fld id="{1CEF10E6-A77A-4181-8405-3E0B51FF7C82}" type="slidenum">
              <a:rPr lang="en-US" smtClean="0"/>
              <a:pPr>
                <a:defRPr/>
              </a:pPr>
              <a:t>25</a:t>
            </a:fld>
            <a:endParaRPr lang="en-US"/>
          </a:p>
        </p:txBody>
      </p:sp>
      <p:pic>
        <p:nvPicPr>
          <p:cNvPr id="5" name="Picture 4" descr="2014-01-20 14_40_18-Maps of Citations Uncover New Fields of Scholarship - Research - The Chronicle o.png"/>
          <p:cNvPicPr>
            <a:picLocks noChangeAspect="1"/>
          </p:cNvPicPr>
          <p:nvPr/>
        </p:nvPicPr>
        <p:blipFill>
          <a:blip r:embed="rId2" cstate="print"/>
          <a:stretch>
            <a:fillRect/>
          </a:stretch>
        </p:blipFill>
        <p:spPr>
          <a:xfrm>
            <a:off x="4267200" y="152400"/>
            <a:ext cx="4348322" cy="5425667"/>
          </a:xfrm>
          <a:prstGeom prst="rect">
            <a:avLst/>
          </a:prstGeom>
          <a:ln w="28575">
            <a:solidFill>
              <a:schemeClr val="accent1">
                <a:shade val="50000"/>
              </a:schemeClr>
            </a:solidFill>
          </a:ln>
        </p:spPr>
      </p:pic>
      <p:sp>
        <p:nvSpPr>
          <p:cNvPr id="6" name="TextBox 5"/>
          <p:cNvSpPr txBox="1"/>
          <p:nvPr/>
        </p:nvSpPr>
        <p:spPr>
          <a:xfrm>
            <a:off x="762000" y="6019800"/>
            <a:ext cx="7315200" cy="646331"/>
          </a:xfrm>
          <a:prstGeom prst="rect">
            <a:avLst/>
          </a:prstGeom>
          <a:noFill/>
        </p:spPr>
        <p:txBody>
          <a:bodyPr wrap="square" rtlCol="0">
            <a:spAutoFit/>
          </a:bodyPr>
          <a:lstStyle/>
          <a:p>
            <a:r>
              <a:rPr lang="en-GB" u="sng" dirty="0" smtClean="0">
                <a:hlinkClick r:id="rId3"/>
              </a:rPr>
              <a:t>http://chronicle.com/article/Maps-of-Citations-Uncover-New/128938/</a:t>
            </a:r>
            <a:endParaRPr lang="en-GB" dirty="0" smtClean="0"/>
          </a:p>
          <a:p>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Future</a:t>
            </a:r>
            <a:endParaRPr lang="en-GB" dirty="0"/>
          </a:p>
        </p:txBody>
      </p:sp>
      <p:sp>
        <p:nvSpPr>
          <p:cNvPr id="3" name="Content Placeholder 2"/>
          <p:cNvSpPr>
            <a:spLocks noGrp="1"/>
          </p:cNvSpPr>
          <p:nvPr>
            <p:ph idx="1"/>
          </p:nvPr>
        </p:nvSpPr>
        <p:spPr/>
        <p:txBody>
          <a:bodyPr/>
          <a:lstStyle/>
          <a:p>
            <a:r>
              <a:rPr lang="en-GB" dirty="0" smtClean="0"/>
              <a:t>In today's digital world, researchers share materials online, and the wider public can engage with research outputs via a variety of different media such as twitter, blogs, news reports etc. Often this means impact can be seen more quickly, with research having a broader outreach</a:t>
            </a:r>
          </a:p>
          <a:p>
            <a:endParaRPr lang="en-GB" dirty="0" smtClean="0"/>
          </a:p>
          <a:p>
            <a:r>
              <a:rPr lang="en-GB" dirty="0" smtClean="0"/>
              <a:t>A movement called ‘</a:t>
            </a:r>
            <a:r>
              <a:rPr lang="en-GB" dirty="0" err="1" smtClean="0"/>
              <a:t>altmetrics</a:t>
            </a:r>
            <a:r>
              <a:rPr lang="en-GB" dirty="0" smtClean="0"/>
              <a:t>’ attempts to explore alternatives to traditional bibliographic citation counting</a:t>
            </a:r>
          </a:p>
          <a:p>
            <a:endParaRPr lang="en-GB" dirty="0"/>
          </a:p>
        </p:txBody>
      </p:sp>
      <p:sp>
        <p:nvSpPr>
          <p:cNvPr id="4" name="Slide Number Placeholder 3"/>
          <p:cNvSpPr>
            <a:spLocks noGrp="1"/>
          </p:cNvSpPr>
          <p:nvPr>
            <p:ph type="sldNum" sz="quarter" idx="12"/>
          </p:nvPr>
        </p:nvSpPr>
        <p:spPr/>
        <p:txBody>
          <a:bodyPr/>
          <a:lstStyle/>
          <a:p>
            <a:pPr>
              <a:defRPr/>
            </a:pPr>
            <a:fld id="{1CEF10E6-A77A-4181-8405-3E0B51FF7C82}" type="slidenum">
              <a:rPr lang="en-US" smtClean="0"/>
              <a:pPr>
                <a:defRPr/>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1"/>
            <a:ext cx="2365248" cy="914400"/>
          </a:xfrm>
        </p:spPr>
        <p:txBody>
          <a:bodyPr/>
          <a:lstStyle/>
          <a:p>
            <a:r>
              <a:rPr lang="en-GB" sz="4000" dirty="0" err="1" smtClean="0"/>
              <a:t>Altmetrics</a:t>
            </a:r>
            <a:endParaRPr lang="en-GB" sz="4000" dirty="0"/>
          </a:p>
        </p:txBody>
      </p:sp>
      <p:sp>
        <p:nvSpPr>
          <p:cNvPr id="3" name="Text Placeholder 2"/>
          <p:cNvSpPr>
            <a:spLocks noGrp="1"/>
          </p:cNvSpPr>
          <p:nvPr>
            <p:ph type="body" sz="half" idx="2"/>
          </p:nvPr>
        </p:nvSpPr>
        <p:spPr>
          <a:xfrm>
            <a:off x="381000" y="2133600"/>
            <a:ext cx="2362200" cy="6007100"/>
          </a:xfrm>
        </p:spPr>
        <p:txBody>
          <a:bodyPr/>
          <a:lstStyle/>
          <a:p>
            <a:r>
              <a:rPr lang="en-GB" sz="2400" dirty="0" smtClean="0"/>
              <a:t>attempts to capture the internet buzz that greets new publications</a:t>
            </a:r>
          </a:p>
          <a:p>
            <a:endParaRPr lang="en-GB" sz="2400" dirty="0" smtClean="0"/>
          </a:p>
          <a:p>
            <a:r>
              <a:rPr lang="en-GB" sz="1500" dirty="0" smtClean="0">
                <a:hlinkClick r:id="rId3"/>
              </a:rPr>
              <a:t>http://www.altmetric.com/</a:t>
            </a:r>
            <a:endParaRPr lang="en-GB" sz="1500" dirty="0" smtClean="0"/>
          </a:p>
          <a:p>
            <a:endParaRPr lang="en-GB" sz="2400" dirty="0"/>
          </a:p>
        </p:txBody>
      </p:sp>
      <p:pic>
        <p:nvPicPr>
          <p:cNvPr id="6" name="Picture Placeholder 5" descr="Altmetrics - Library Guide for Researchers - LibGuides at City University London"/>
          <p:cNvPicPr>
            <a:picLocks noGrp="1" noChangeAspect="1"/>
          </p:cNvPicPr>
          <p:nvPr>
            <p:ph type="pic" idx="1"/>
          </p:nvPr>
        </p:nvPicPr>
        <p:blipFill>
          <a:blip r:embed="rId4" cstate="print"/>
          <a:srcRect t="2134" b="2134"/>
          <a:stretch>
            <a:fillRect/>
          </a:stretch>
        </p:blipFill>
        <p:spPr>
          <a:xfrm rot="420000">
            <a:off x="3140363" y="1144276"/>
            <a:ext cx="5298880" cy="4510148"/>
          </a:xfrm>
        </p:spPr>
      </p:pic>
      <p:sp>
        <p:nvSpPr>
          <p:cNvPr id="5" name="Slide Number Placeholder 4"/>
          <p:cNvSpPr>
            <a:spLocks noGrp="1"/>
          </p:cNvSpPr>
          <p:nvPr>
            <p:ph type="sldNum" sz="quarter" idx="12"/>
          </p:nvPr>
        </p:nvSpPr>
        <p:spPr/>
        <p:txBody>
          <a:bodyPr/>
          <a:lstStyle/>
          <a:p>
            <a:pPr>
              <a:defRPr/>
            </a:pPr>
            <a:fld id="{264865F4-1C16-413C-90B3-8506A5F16A02}" type="slidenum">
              <a:rPr lang="en-US" smtClean="0"/>
              <a:pPr>
                <a:defRPr/>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smtClean="0"/>
              <a:t>Future</a:t>
            </a:r>
            <a:endParaRPr lang="en-GB" dirty="0"/>
          </a:p>
        </p:txBody>
      </p:sp>
      <p:sp>
        <p:nvSpPr>
          <p:cNvPr id="7" name="Content Placeholder 6"/>
          <p:cNvSpPr>
            <a:spLocks noGrp="1"/>
          </p:cNvSpPr>
          <p:nvPr>
            <p:ph idx="1"/>
          </p:nvPr>
        </p:nvSpPr>
        <p:spPr/>
        <p:txBody>
          <a:bodyPr/>
          <a:lstStyle/>
          <a:p>
            <a:pPr>
              <a:buNone/>
            </a:pPr>
            <a:r>
              <a:rPr lang="en-GB" dirty="0" smtClean="0"/>
              <a:t>Collecting your own data</a:t>
            </a:r>
          </a:p>
          <a:p>
            <a:r>
              <a:rPr lang="en-GB" dirty="0" smtClean="0"/>
              <a:t>e.g. Academic networking sites such as Academia.edu provide usage data which can be used to show that your papers actually get looked for online</a:t>
            </a:r>
          </a:p>
          <a:p>
            <a:pPr lvl="1"/>
            <a:r>
              <a:rPr lang="en-GB" dirty="0" smtClean="0">
                <a:hlinkClick r:id="rId3"/>
              </a:rPr>
              <a:t>https://oxford.academia.edu/KenMayhew</a:t>
            </a:r>
            <a:endParaRPr lang="en-GB" dirty="0" smtClean="0"/>
          </a:p>
          <a:p>
            <a:r>
              <a:rPr lang="en-GB" dirty="0" smtClean="0"/>
              <a:t>Followers, documents views, profile views, analytics (on your own profile, e.g. Search &amp; redirections from Google)</a:t>
            </a:r>
            <a:endParaRPr lang="en-GB" dirty="0"/>
          </a:p>
        </p:txBody>
      </p:sp>
      <p:sp>
        <p:nvSpPr>
          <p:cNvPr id="5" name="Slide Number Placeholder 4"/>
          <p:cNvSpPr>
            <a:spLocks noGrp="1"/>
          </p:cNvSpPr>
          <p:nvPr>
            <p:ph type="sldNum" sz="quarter" idx="12"/>
          </p:nvPr>
        </p:nvSpPr>
        <p:spPr/>
        <p:txBody>
          <a:bodyPr/>
          <a:lstStyle/>
          <a:p>
            <a:pPr>
              <a:defRPr/>
            </a:pPr>
            <a:fld id="{264865F4-1C16-413C-90B3-8506A5F16A02}" type="slidenum">
              <a:rPr lang="en-US" smtClean="0"/>
              <a:pPr>
                <a:defRPr/>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GB" smtClean="0"/>
              <a:t>Conclusions</a:t>
            </a:r>
          </a:p>
        </p:txBody>
      </p:sp>
      <p:sp>
        <p:nvSpPr>
          <p:cNvPr id="31747" name="Content Placeholder 2"/>
          <p:cNvSpPr>
            <a:spLocks noGrp="1"/>
          </p:cNvSpPr>
          <p:nvPr>
            <p:ph idx="1"/>
          </p:nvPr>
        </p:nvSpPr>
        <p:spPr/>
        <p:txBody>
          <a:bodyPr/>
          <a:lstStyle/>
          <a:p>
            <a:r>
              <a:rPr lang="en-GB" smtClean="0"/>
              <a:t>Bibliometrics are one method of both choosing where to publish and measuring the impact of research</a:t>
            </a:r>
          </a:p>
          <a:p>
            <a:r>
              <a:rPr lang="en-GB" smtClean="0"/>
              <a:t>Can help decision-making processes on publication and also help provide evidence of research impact</a:t>
            </a:r>
          </a:p>
          <a:p>
            <a:r>
              <a:rPr lang="en-GB" smtClean="0"/>
              <a:t>But all statistical measures have flaws and criticisms</a:t>
            </a:r>
          </a:p>
          <a:p>
            <a:r>
              <a:rPr lang="en-GB" smtClean="0"/>
              <a:t>Remember that citation data may be more or less relevant depending on your discipline</a:t>
            </a:r>
          </a:p>
          <a:p>
            <a:r>
              <a:rPr lang="en-GB" smtClean="0"/>
              <a:t>There are other ways of making decisions on where to publish and illustrating your scholarly worth</a:t>
            </a:r>
          </a:p>
        </p:txBody>
      </p:sp>
      <p:sp>
        <p:nvSpPr>
          <p:cNvPr id="4" name="Slide Number Placeholder 3"/>
          <p:cNvSpPr>
            <a:spLocks noGrp="1"/>
          </p:cNvSpPr>
          <p:nvPr>
            <p:ph type="sldNum" sz="quarter" idx="12"/>
          </p:nvPr>
        </p:nvSpPr>
        <p:spPr/>
        <p:txBody>
          <a:bodyPr/>
          <a:lstStyle/>
          <a:p>
            <a:pPr>
              <a:defRPr/>
            </a:pPr>
            <a:fld id="{A9AC920F-93BC-4D9D-B7BC-6A981F5EA7AF}" type="slidenum">
              <a:rPr lang="en-US" smtClean="0"/>
              <a:pPr>
                <a:defRPr/>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dirty="0" smtClean="0"/>
              <a:t>Uses</a:t>
            </a:r>
          </a:p>
        </p:txBody>
      </p:sp>
      <p:sp>
        <p:nvSpPr>
          <p:cNvPr id="4" name="Slide Number Placeholder 3"/>
          <p:cNvSpPr>
            <a:spLocks noGrp="1"/>
          </p:cNvSpPr>
          <p:nvPr>
            <p:ph type="sldNum" sz="quarter" idx="12"/>
          </p:nvPr>
        </p:nvSpPr>
        <p:spPr/>
        <p:txBody>
          <a:bodyPr/>
          <a:lstStyle/>
          <a:p>
            <a:pPr>
              <a:defRPr/>
            </a:pPr>
            <a:fld id="{D30448BE-15BB-4AC6-BE8E-A6AAF9C17E35}" type="slidenum">
              <a:rPr lang="en-US" smtClean="0"/>
              <a:pPr>
                <a:defRPr/>
              </a:pPr>
              <a:t>3</a:t>
            </a:fld>
            <a:endParaRPr lang="en-US"/>
          </a:p>
        </p:txBody>
      </p:sp>
      <p:sp>
        <p:nvSpPr>
          <p:cNvPr id="5" name="Rounded Rectangular Callout 4"/>
          <p:cNvSpPr/>
          <p:nvPr/>
        </p:nvSpPr>
        <p:spPr>
          <a:xfrm>
            <a:off x="228600" y="2133600"/>
            <a:ext cx="2971800" cy="1600200"/>
          </a:xfrm>
          <a:prstGeom prst="wedgeRoundRectCallout">
            <a:avLst/>
          </a:prstGeom>
          <a:solidFill>
            <a:schemeClr val="accent3">
              <a:lumMod val="40000"/>
              <a:lumOff val="60000"/>
              <a:alpha val="1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ular Callout 6"/>
          <p:cNvSpPr/>
          <p:nvPr/>
        </p:nvSpPr>
        <p:spPr>
          <a:xfrm>
            <a:off x="4114800" y="1295400"/>
            <a:ext cx="3200400" cy="1905000"/>
          </a:xfrm>
          <a:prstGeom prst="wedgeRoundRectCallout">
            <a:avLst/>
          </a:prstGeom>
          <a:solidFill>
            <a:schemeClr val="accent3">
              <a:lumMod val="40000"/>
              <a:lumOff val="60000"/>
              <a:alpha val="1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ounded Rectangular Callout 7"/>
          <p:cNvSpPr/>
          <p:nvPr/>
        </p:nvSpPr>
        <p:spPr>
          <a:xfrm>
            <a:off x="914400" y="4267200"/>
            <a:ext cx="3124200" cy="1524000"/>
          </a:xfrm>
          <a:prstGeom prst="wedgeRoundRectCallout">
            <a:avLst/>
          </a:prstGeom>
          <a:solidFill>
            <a:schemeClr val="accent3">
              <a:lumMod val="40000"/>
              <a:lumOff val="60000"/>
              <a:alpha val="1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ounded Rectangular Callout 8"/>
          <p:cNvSpPr/>
          <p:nvPr/>
        </p:nvSpPr>
        <p:spPr>
          <a:xfrm>
            <a:off x="5486400" y="4114800"/>
            <a:ext cx="2971800" cy="1524000"/>
          </a:xfrm>
          <a:prstGeom prst="wedgeRoundRectCallout">
            <a:avLst/>
          </a:prstGeom>
          <a:solidFill>
            <a:schemeClr val="accent3">
              <a:lumMod val="40000"/>
              <a:lumOff val="60000"/>
              <a:alpha val="1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304800" y="2362200"/>
            <a:ext cx="2743200" cy="1200329"/>
          </a:xfrm>
          <a:prstGeom prst="rect">
            <a:avLst/>
          </a:prstGeom>
          <a:noFill/>
        </p:spPr>
        <p:txBody>
          <a:bodyPr wrap="square" rtlCol="0">
            <a:spAutoFit/>
          </a:bodyPr>
          <a:lstStyle/>
          <a:p>
            <a:r>
              <a:rPr lang="en-GB" sz="2400" i="1" dirty="0" smtClean="0"/>
              <a:t>What are the best journals in the field of Education?</a:t>
            </a:r>
            <a:endParaRPr lang="en-GB" sz="2400" i="1" dirty="0"/>
          </a:p>
        </p:txBody>
      </p:sp>
      <p:sp>
        <p:nvSpPr>
          <p:cNvPr id="11" name="TextBox 10"/>
          <p:cNvSpPr txBox="1"/>
          <p:nvPr/>
        </p:nvSpPr>
        <p:spPr>
          <a:xfrm>
            <a:off x="4191000" y="1524000"/>
            <a:ext cx="2971800" cy="1569660"/>
          </a:xfrm>
          <a:prstGeom prst="rect">
            <a:avLst/>
          </a:prstGeom>
          <a:noFill/>
        </p:spPr>
        <p:txBody>
          <a:bodyPr wrap="square" rtlCol="0">
            <a:spAutoFit/>
          </a:bodyPr>
          <a:lstStyle/>
          <a:p>
            <a:r>
              <a:rPr lang="en-GB" sz="2400" i="1" dirty="0" smtClean="0"/>
              <a:t>Who is citing my articles? </a:t>
            </a:r>
          </a:p>
          <a:p>
            <a:r>
              <a:rPr lang="en-GB" sz="2400" i="1" dirty="0" smtClean="0"/>
              <a:t>How many times have I been cited?</a:t>
            </a:r>
            <a:endParaRPr lang="en-GB" sz="2400" i="1" dirty="0"/>
          </a:p>
        </p:txBody>
      </p:sp>
      <p:sp>
        <p:nvSpPr>
          <p:cNvPr id="12" name="TextBox 11"/>
          <p:cNvSpPr txBox="1"/>
          <p:nvPr/>
        </p:nvSpPr>
        <p:spPr>
          <a:xfrm>
            <a:off x="1066800" y="4572000"/>
            <a:ext cx="2895600" cy="830997"/>
          </a:xfrm>
          <a:prstGeom prst="rect">
            <a:avLst/>
          </a:prstGeom>
          <a:noFill/>
        </p:spPr>
        <p:txBody>
          <a:bodyPr wrap="square" rtlCol="0">
            <a:spAutoFit/>
          </a:bodyPr>
          <a:lstStyle/>
          <a:p>
            <a:r>
              <a:rPr lang="en-GB" sz="2400" i="1" dirty="0" smtClean="0"/>
              <a:t>How do I know this article is important?</a:t>
            </a:r>
            <a:endParaRPr lang="en-GB" sz="2400" i="1" dirty="0"/>
          </a:p>
        </p:txBody>
      </p:sp>
      <p:sp>
        <p:nvSpPr>
          <p:cNvPr id="13" name="TextBox 12"/>
          <p:cNvSpPr txBox="1"/>
          <p:nvPr/>
        </p:nvSpPr>
        <p:spPr>
          <a:xfrm>
            <a:off x="5486400" y="4343400"/>
            <a:ext cx="2895600" cy="830997"/>
          </a:xfrm>
          <a:prstGeom prst="rect">
            <a:avLst/>
          </a:prstGeom>
          <a:noFill/>
        </p:spPr>
        <p:txBody>
          <a:bodyPr wrap="square" rtlCol="0">
            <a:spAutoFit/>
          </a:bodyPr>
          <a:lstStyle/>
          <a:p>
            <a:r>
              <a:rPr lang="en-GB" sz="2400" i="1" dirty="0" smtClean="0"/>
              <a:t>Which journal should I publish in?</a:t>
            </a:r>
            <a:endParaRPr lang="en-GB" sz="2400" i="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Further reading</a:t>
            </a:r>
            <a:endParaRPr lang="en-GB" dirty="0"/>
          </a:p>
        </p:txBody>
      </p:sp>
      <p:sp>
        <p:nvSpPr>
          <p:cNvPr id="3" name="Content Placeholder 2"/>
          <p:cNvSpPr>
            <a:spLocks noGrp="1"/>
          </p:cNvSpPr>
          <p:nvPr>
            <p:ph idx="1"/>
          </p:nvPr>
        </p:nvSpPr>
        <p:spPr/>
        <p:txBody>
          <a:bodyPr>
            <a:normAutofit fontScale="92500" lnSpcReduction="10000"/>
          </a:bodyPr>
          <a:lstStyle/>
          <a:p>
            <a:r>
              <a:rPr lang="en-GB" u="sng" dirty="0" smtClean="0">
                <a:hlinkClick r:id="rId2"/>
              </a:rPr>
              <a:t>http://www.esrc.ac.uk/funding-and-guidance/impact-toolkit/index.aspx</a:t>
            </a:r>
            <a:endParaRPr lang="en-GB" dirty="0" smtClean="0"/>
          </a:p>
          <a:p>
            <a:r>
              <a:rPr lang="en-GB" u="sng" dirty="0" smtClean="0">
                <a:hlinkClick r:id="rId3"/>
              </a:rPr>
              <a:t>http://www.vitae.ac.uk/researchers/1272-264191/The-engaging-researcher.html</a:t>
            </a:r>
            <a:endParaRPr lang="en-GB" dirty="0" smtClean="0"/>
          </a:p>
          <a:p>
            <a:r>
              <a:rPr lang="en-GB" u="sng" dirty="0" smtClean="0">
                <a:hlinkClick r:id="rId4"/>
              </a:rPr>
              <a:t>http://www.rin.ac.uk/our-work/communicating-and-disseminating-research/social-media-guide-researchers</a:t>
            </a:r>
            <a:endParaRPr lang="en-GB" dirty="0" smtClean="0"/>
          </a:p>
          <a:p>
            <a:r>
              <a:rPr lang="en-GB" u="sng" dirty="0" smtClean="0">
                <a:hlinkClick r:id="rId5"/>
              </a:rPr>
              <a:t>http://www.altmetric.com/</a:t>
            </a:r>
            <a:endParaRPr lang="en-GB" dirty="0" smtClean="0"/>
          </a:p>
          <a:p>
            <a:r>
              <a:rPr lang="en-GB" u="sng" dirty="0" smtClean="0">
                <a:hlinkClick r:id="rId6"/>
              </a:rPr>
              <a:t>http://www.timeshighereducation.co.uk/news/use-impact-agenda-to-prove-value-social-sciences-urged/2010277.article</a:t>
            </a:r>
            <a:endParaRPr lang="en-GB" dirty="0" smtClean="0"/>
          </a:p>
          <a:p>
            <a:r>
              <a:rPr lang="en-GB" u="sng" dirty="0" smtClean="0">
                <a:hlinkClick r:id="rId7"/>
              </a:rPr>
              <a:t>http://www.ref.ac.uk/subguide/citationdata/</a:t>
            </a:r>
            <a:endParaRPr lang="en-GB" dirty="0" smtClean="0"/>
          </a:p>
        </p:txBody>
      </p:sp>
      <p:sp>
        <p:nvSpPr>
          <p:cNvPr id="4" name="Slide Number Placeholder 3"/>
          <p:cNvSpPr>
            <a:spLocks noGrp="1"/>
          </p:cNvSpPr>
          <p:nvPr>
            <p:ph type="sldNum" sz="quarter" idx="12"/>
          </p:nvPr>
        </p:nvSpPr>
        <p:spPr/>
        <p:txBody>
          <a:bodyPr/>
          <a:lstStyle/>
          <a:p>
            <a:pPr>
              <a:defRPr/>
            </a:pPr>
            <a:fld id="{1CEF10E6-A77A-4181-8405-3E0B51FF7C82}" type="slidenum">
              <a:rPr lang="en-US" smtClean="0"/>
              <a:pPr>
                <a:defRPr/>
              </a:pPr>
              <a:t>30</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Uses</a:t>
            </a:r>
            <a:endParaRPr lang="en-GB" dirty="0"/>
          </a:p>
        </p:txBody>
      </p:sp>
      <p:sp>
        <p:nvSpPr>
          <p:cNvPr id="3" name="Content Placeholder 2"/>
          <p:cNvSpPr>
            <a:spLocks noGrp="1"/>
          </p:cNvSpPr>
          <p:nvPr>
            <p:ph idx="1"/>
          </p:nvPr>
        </p:nvSpPr>
        <p:spPr/>
        <p:txBody>
          <a:bodyPr>
            <a:normAutofit lnSpcReduction="10000"/>
          </a:bodyPr>
          <a:lstStyle/>
          <a:p>
            <a:endParaRPr lang="en-GB" dirty="0" smtClean="0"/>
          </a:p>
          <a:p>
            <a:endParaRPr lang="en-GB" dirty="0" smtClean="0"/>
          </a:p>
          <a:p>
            <a:endParaRPr lang="en-GB" dirty="0" smtClean="0"/>
          </a:p>
          <a:p>
            <a:endParaRPr lang="en-GB" dirty="0" smtClean="0"/>
          </a:p>
          <a:p>
            <a:endParaRPr lang="en-GB" dirty="0" smtClean="0"/>
          </a:p>
          <a:p>
            <a:endParaRPr lang="en-GB" dirty="0" smtClean="0"/>
          </a:p>
          <a:p>
            <a:r>
              <a:rPr lang="en-GB" dirty="0" smtClean="0"/>
              <a:t>UK 8.6%   versus   US 34%   of world research but similar impact figure of about 1.06  </a:t>
            </a:r>
          </a:p>
          <a:p>
            <a:endParaRPr lang="en-GB" dirty="0" smtClean="0"/>
          </a:p>
          <a:p>
            <a:pPr>
              <a:buNone/>
            </a:pPr>
            <a:r>
              <a:rPr lang="en-GB" sz="1600" dirty="0" smtClean="0"/>
              <a:t>Figures from Incites using Web of Science citation data</a:t>
            </a:r>
          </a:p>
          <a:p>
            <a:endParaRPr lang="en-GB" dirty="0"/>
          </a:p>
        </p:txBody>
      </p:sp>
      <p:sp>
        <p:nvSpPr>
          <p:cNvPr id="4" name="Slide Number Placeholder 3"/>
          <p:cNvSpPr>
            <a:spLocks noGrp="1"/>
          </p:cNvSpPr>
          <p:nvPr>
            <p:ph type="sldNum" sz="quarter" idx="12"/>
          </p:nvPr>
        </p:nvSpPr>
        <p:spPr/>
        <p:txBody>
          <a:bodyPr/>
          <a:lstStyle/>
          <a:p>
            <a:pPr>
              <a:defRPr/>
            </a:pPr>
            <a:fld id="{1CEF10E6-A77A-4181-8405-3E0B51FF7C82}" type="slidenum">
              <a:rPr lang="en-US" smtClean="0"/>
              <a:pPr>
                <a:defRPr/>
              </a:pPr>
              <a:t>4</a:t>
            </a:fld>
            <a:endParaRPr lang="en-US"/>
          </a:p>
        </p:txBody>
      </p:sp>
      <p:sp>
        <p:nvSpPr>
          <p:cNvPr id="5" name="Rounded Rectangle 4"/>
          <p:cNvSpPr/>
          <p:nvPr/>
        </p:nvSpPr>
        <p:spPr>
          <a:xfrm>
            <a:off x="1524000" y="1905000"/>
            <a:ext cx="3124200" cy="2057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1752600" y="2057400"/>
            <a:ext cx="2514600" cy="1692771"/>
          </a:xfrm>
          <a:prstGeom prst="rect">
            <a:avLst/>
          </a:prstGeom>
          <a:noFill/>
        </p:spPr>
        <p:txBody>
          <a:bodyPr wrap="square" rtlCol="0">
            <a:spAutoFit/>
          </a:bodyPr>
          <a:lstStyle/>
          <a:p>
            <a:r>
              <a:rPr lang="en-GB" sz="2600" dirty="0" smtClean="0"/>
              <a:t>Ranked lists of researchers within a university</a:t>
            </a:r>
            <a:endParaRPr lang="en-GB" sz="2600" dirty="0"/>
          </a:p>
        </p:txBody>
      </p:sp>
      <p:sp>
        <p:nvSpPr>
          <p:cNvPr id="7" name="Rounded Rectangle 6"/>
          <p:cNvSpPr/>
          <p:nvPr/>
        </p:nvSpPr>
        <p:spPr>
          <a:xfrm>
            <a:off x="4886864" y="1042358"/>
            <a:ext cx="2438400" cy="15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5105400" y="1371600"/>
            <a:ext cx="2057400" cy="892552"/>
          </a:xfrm>
          <a:prstGeom prst="rect">
            <a:avLst/>
          </a:prstGeom>
          <a:noFill/>
        </p:spPr>
        <p:txBody>
          <a:bodyPr wrap="square" rtlCol="0">
            <a:spAutoFit/>
          </a:bodyPr>
          <a:lstStyle/>
          <a:p>
            <a:r>
              <a:rPr lang="en-GB" sz="2600" dirty="0" smtClean="0"/>
              <a:t>Comparing universities</a:t>
            </a:r>
            <a:endParaRPr lang="en-GB" sz="2600" dirty="0"/>
          </a:p>
        </p:txBody>
      </p:sp>
      <p:sp>
        <p:nvSpPr>
          <p:cNvPr id="9" name="Rounded Rectangle 8"/>
          <p:cNvSpPr/>
          <p:nvPr/>
        </p:nvSpPr>
        <p:spPr>
          <a:xfrm>
            <a:off x="5867400" y="2743200"/>
            <a:ext cx="2438400" cy="15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6096000" y="2971800"/>
            <a:ext cx="1981200" cy="892552"/>
          </a:xfrm>
          <a:prstGeom prst="rect">
            <a:avLst/>
          </a:prstGeom>
          <a:noFill/>
        </p:spPr>
        <p:txBody>
          <a:bodyPr wrap="square" rtlCol="0">
            <a:spAutoFit/>
          </a:bodyPr>
          <a:lstStyle/>
          <a:p>
            <a:r>
              <a:rPr lang="en-GB" sz="2600" dirty="0" smtClean="0"/>
              <a:t>Comparing countries</a:t>
            </a:r>
            <a:endParaRPr lang="en-GB" sz="2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Uses</a:t>
            </a:r>
            <a:endParaRPr lang="en-GB" dirty="0"/>
          </a:p>
        </p:txBody>
      </p:sp>
      <p:sp>
        <p:nvSpPr>
          <p:cNvPr id="3" name="Content Placeholder 2"/>
          <p:cNvSpPr>
            <a:spLocks noGrp="1"/>
          </p:cNvSpPr>
          <p:nvPr>
            <p:ph idx="1"/>
          </p:nvPr>
        </p:nvSpPr>
        <p:spPr>
          <a:xfrm>
            <a:off x="457200" y="1935163"/>
            <a:ext cx="8382000" cy="4389437"/>
          </a:xfrm>
        </p:spPr>
        <p:txBody>
          <a:bodyPr>
            <a:normAutofit fontScale="92500"/>
          </a:bodyPr>
          <a:lstStyle/>
          <a:p>
            <a:pPr>
              <a:buNone/>
            </a:pPr>
            <a:endParaRPr lang="en-GB" dirty="0" smtClean="0"/>
          </a:p>
          <a:p>
            <a:r>
              <a:rPr lang="en-GB" dirty="0" smtClean="0"/>
              <a:t>Research Excellence Framework (REF) is the current UK system for assessing the quality of research in UK higher education institutions</a:t>
            </a:r>
          </a:p>
          <a:p>
            <a:pPr lvl="1"/>
            <a:r>
              <a:rPr lang="en-GB" dirty="0" smtClean="0"/>
              <a:t>selective allocation of research funding to UK universities</a:t>
            </a:r>
          </a:p>
          <a:p>
            <a:pPr lvl="1"/>
            <a:r>
              <a:rPr lang="en-GB" dirty="0" smtClean="0"/>
              <a:t>benchmarking information and establish reputational yardsticks.</a:t>
            </a:r>
          </a:p>
          <a:p>
            <a:pPr lvl="1">
              <a:buNone/>
            </a:pPr>
            <a:endParaRPr lang="en-GB" dirty="0" smtClean="0"/>
          </a:p>
          <a:p>
            <a:r>
              <a:rPr lang="en-GB" dirty="0" smtClean="0"/>
              <a:t>Some sub panels will use citation data as well as their own expert peer review to aid their decisions</a:t>
            </a:r>
          </a:p>
          <a:p>
            <a:pPr lvl="1"/>
            <a:r>
              <a:rPr lang="en-GB" dirty="0" smtClean="0"/>
              <a:t>Education sub panel will </a:t>
            </a:r>
            <a:r>
              <a:rPr lang="en-GB" b="1" dirty="0" smtClean="0"/>
              <a:t>not</a:t>
            </a:r>
            <a:r>
              <a:rPr lang="en-GB" dirty="0" smtClean="0"/>
              <a:t> use citation data in the REF 2014</a:t>
            </a:r>
          </a:p>
          <a:p>
            <a:endParaRPr lang="en-GB" dirty="0"/>
          </a:p>
        </p:txBody>
      </p:sp>
      <p:sp>
        <p:nvSpPr>
          <p:cNvPr id="4" name="Slide Number Placeholder 3"/>
          <p:cNvSpPr>
            <a:spLocks noGrp="1"/>
          </p:cNvSpPr>
          <p:nvPr>
            <p:ph type="sldNum" sz="quarter" idx="12"/>
          </p:nvPr>
        </p:nvSpPr>
        <p:spPr/>
        <p:txBody>
          <a:bodyPr/>
          <a:lstStyle/>
          <a:p>
            <a:pPr>
              <a:defRPr/>
            </a:pPr>
            <a:fld id="{1CEF10E6-A77A-4181-8405-3E0B51FF7C82}" type="slidenum">
              <a:rPr lang="en-US" smtClean="0"/>
              <a:pPr>
                <a:defRPr/>
              </a:pPr>
              <a:t>5</a:t>
            </a:fld>
            <a:endParaRPr lang="en-US"/>
          </a:p>
        </p:txBody>
      </p:sp>
      <p:pic>
        <p:nvPicPr>
          <p:cNvPr id="7" name="Picture 6" descr="hefce etc.png"/>
          <p:cNvPicPr>
            <a:picLocks noChangeAspect="1"/>
          </p:cNvPicPr>
          <p:nvPr/>
        </p:nvPicPr>
        <p:blipFill>
          <a:blip r:embed="rId3" cstate="print"/>
          <a:stretch>
            <a:fillRect/>
          </a:stretch>
        </p:blipFill>
        <p:spPr>
          <a:xfrm>
            <a:off x="3276600" y="347240"/>
            <a:ext cx="5715000" cy="811835"/>
          </a:xfrm>
          <a:prstGeom prst="rect">
            <a:avLst/>
          </a:prstGeom>
        </p:spPr>
      </p:pic>
      <p:pic>
        <p:nvPicPr>
          <p:cNvPr id="8" name="Picture 7" descr="REF 2014.png"/>
          <p:cNvPicPr>
            <a:picLocks noChangeAspect="1"/>
          </p:cNvPicPr>
          <p:nvPr/>
        </p:nvPicPr>
        <p:blipFill>
          <a:blip r:embed="rId4" cstate="print"/>
          <a:stretch>
            <a:fillRect/>
          </a:stretch>
        </p:blipFill>
        <p:spPr>
          <a:xfrm>
            <a:off x="2776764" y="990600"/>
            <a:ext cx="2938236" cy="1128712"/>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sz="4400" dirty="0" smtClean="0"/>
              <a:t>Criticisms</a:t>
            </a:r>
          </a:p>
        </p:txBody>
      </p:sp>
      <p:sp>
        <p:nvSpPr>
          <p:cNvPr id="13315" name="Content Placeholder 2"/>
          <p:cNvSpPr>
            <a:spLocks noGrp="1"/>
          </p:cNvSpPr>
          <p:nvPr>
            <p:ph idx="1"/>
          </p:nvPr>
        </p:nvSpPr>
        <p:spPr>
          <a:xfrm>
            <a:off x="457200" y="1935163"/>
            <a:ext cx="8382000" cy="4389437"/>
          </a:xfrm>
        </p:spPr>
        <p:txBody>
          <a:bodyPr/>
          <a:lstStyle/>
          <a:p>
            <a:pPr>
              <a:buNone/>
            </a:pPr>
            <a:r>
              <a:rPr lang="en-GB" dirty="0" err="1" smtClean="0"/>
              <a:t>Bibliometric</a:t>
            </a:r>
            <a:r>
              <a:rPr lang="en-GB" dirty="0" smtClean="0"/>
              <a:t> measures are not without criticism and are by no means universally accepted</a:t>
            </a:r>
          </a:p>
          <a:p>
            <a:r>
              <a:rPr lang="en-GB" dirty="0" smtClean="0"/>
              <a:t>May be more useful in some disciplines than others</a:t>
            </a:r>
          </a:p>
          <a:p>
            <a:r>
              <a:rPr lang="en-GB" dirty="0" smtClean="0"/>
              <a:t>Difficult to fairly compare across disciplines</a:t>
            </a:r>
          </a:p>
          <a:p>
            <a:r>
              <a:rPr lang="en-GB" dirty="0" smtClean="0"/>
              <a:t>Assumes a direct relationship between the quality of a paper and the number of citations it accrues</a:t>
            </a:r>
          </a:p>
          <a:p>
            <a:r>
              <a:rPr lang="en-GB" dirty="0" smtClean="0"/>
              <a:t>‘Gaming’ e.g. self citations by authors or within journals</a:t>
            </a:r>
          </a:p>
          <a:p>
            <a:r>
              <a:rPr lang="en-GB" dirty="0" smtClean="0"/>
              <a:t>Academic communication and publication is not just in journals</a:t>
            </a:r>
            <a:br>
              <a:rPr lang="en-GB" dirty="0" smtClean="0"/>
            </a:br>
            <a:endParaRPr lang="en-GB" dirty="0" smtClean="0"/>
          </a:p>
        </p:txBody>
      </p:sp>
      <p:sp>
        <p:nvSpPr>
          <p:cNvPr id="4" name="Slide Number Placeholder 3"/>
          <p:cNvSpPr>
            <a:spLocks noGrp="1"/>
          </p:cNvSpPr>
          <p:nvPr>
            <p:ph type="sldNum" sz="quarter" idx="12"/>
          </p:nvPr>
        </p:nvSpPr>
        <p:spPr/>
        <p:txBody>
          <a:bodyPr/>
          <a:lstStyle/>
          <a:p>
            <a:pPr>
              <a:defRPr/>
            </a:pPr>
            <a:fld id="{98A259F2-D6D9-4DC4-AA36-A3FE00B0071A}"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Criticisms</a:t>
            </a:r>
            <a:endParaRPr lang="en-GB" dirty="0"/>
          </a:p>
        </p:txBody>
      </p:sp>
      <p:sp>
        <p:nvSpPr>
          <p:cNvPr id="3" name="Content Placeholder 2"/>
          <p:cNvSpPr>
            <a:spLocks noGrp="1"/>
          </p:cNvSpPr>
          <p:nvPr>
            <p:ph idx="1"/>
          </p:nvPr>
        </p:nvSpPr>
        <p:spPr>
          <a:xfrm>
            <a:off x="381000" y="1935163"/>
            <a:ext cx="8458200" cy="4389437"/>
          </a:xfrm>
        </p:spPr>
        <p:txBody>
          <a:bodyPr/>
          <a:lstStyle/>
          <a:p>
            <a:pPr>
              <a:buNone/>
            </a:pPr>
            <a:r>
              <a:rPr lang="en-GB" dirty="0" smtClean="0"/>
              <a:t>The impact of research, especially in practitioner focussed disciplines is much more than counting citations </a:t>
            </a:r>
          </a:p>
          <a:p>
            <a:r>
              <a:rPr lang="en-GB" dirty="0" smtClean="0"/>
              <a:t>ESRC already see impact in a much broader societal context. </a:t>
            </a:r>
          </a:p>
          <a:p>
            <a:pPr lvl="1"/>
            <a:r>
              <a:rPr lang="en-GB" dirty="0" smtClean="0"/>
              <a:t>E.g. case studies </a:t>
            </a:r>
            <a:r>
              <a:rPr lang="en-GB" u="sng" dirty="0" smtClean="0">
                <a:hlinkClick r:id="rId2"/>
              </a:rPr>
              <a:t>http://www.esrc.ac.uk/news-and-events/features-casestudies/case-studies/24124/improving-the-school-league-tables.aspx</a:t>
            </a:r>
            <a:endParaRPr lang="en-GB" dirty="0" smtClean="0"/>
          </a:p>
          <a:p>
            <a:r>
              <a:rPr lang="en-GB" dirty="0" smtClean="0"/>
              <a:t>Research Councils UK (RCUK) defines research impact as 'the demonstrable contribution that excellent research makes to society and the economy'.</a:t>
            </a:r>
          </a:p>
          <a:p>
            <a:endParaRPr lang="en-GB" dirty="0"/>
          </a:p>
        </p:txBody>
      </p:sp>
      <p:sp>
        <p:nvSpPr>
          <p:cNvPr id="4" name="Slide Number Placeholder 3"/>
          <p:cNvSpPr>
            <a:spLocks noGrp="1"/>
          </p:cNvSpPr>
          <p:nvPr>
            <p:ph type="sldNum" sz="quarter" idx="12"/>
          </p:nvPr>
        </p:nvSpPr>
        <p:spPr/>
        <p:txBody>
          <a:bodyPr/>
          <a:lstStyle/>
          <a:p>
            <a:pPr>
              <a:defRPr/>
            </a:pPr>
            <a:fld id="{1CEF10E6-A77A-4181-8405-3E0B51FF7C82}"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8600" y="704850"/>
            <a:ext cx="8763000" cy="895350"/>
          </a:xfrm>
        </p:spPr>
        <p:txBody>
          <a:bodyPr/>
          <a:lstStyle/>
          <a:p>
            <a:r>
              <a:rPr lang="en-GB" sz="4200" dirty="0" smtClean="0"/>
              <a:t>Other ways of deciding where to publish</a:t>
            </a:r>
          </a:p>
        </p:txBody>
      </p:sp>
      <p:sp>
        <p:nvSpPr>
          <p:cNvPr id="21507" name="Content Placeholder 2"/>
          <p:cNvSpPr>
            <a:spLocks noGrp="1"/>
          </p:cNvSpPr>
          <p:nvPr>
            <p:ph idx="1"/>
          </p:nvPr>
        </p:nvSpPr>
        <p:spPr/>
        <p:txBody>
          <a:bodyPr/>
          <a:lstStyle/>
          <a:p>
            <a:r>
              <a:rPr lang="en-GB" dirty="0" smtClean="0"/>
              <a:t>Look at the editorial policies of the journal – rigour of the peer review process?</a:t>
            </a:r>
          </a:p>
          <a:p>
            <a:r>
              <a:rPr lang="en-GB" dirty="0" smtClean="0"/>
              <a:t>Look at editorial board membership</a:t>
            </a:r>
          </a:p>
          <a:p>
            <a:r>
              <a:rPr lang="en-GB" dirty="0" smtClean="0"/>
              <a:t>Look at seminal authors’ bibliographies of publications to see where they have published </a:t>
            </a:r>
          </a:p>
          <a:p>
            <a:r>
              <a:rPr lang="en-GB" dirty="0" smtClean="0"/>
              <a:t>Is a journal indexed in key subject databases / repositories?</a:t>
            </a:r>
          </a:p>
          <a:p>
            <a:r>
              <a:rPr lang="en-GB" dirty="0" smtClean="0"/>
              <a:t>Guidance of professional bodies and associations, and networking with peers</a:t>
            </a:r>
          </a:p>
          <a:p>
            <a:endParaRPr lang="en-GB" dirty="0" smtClean="0"/>
          </a:p>
        </p:txBody>
      </p:sp>
      <p:sp>
        <p:nvSpPr>
          <p:cNvPr id="4" name="Slide Number Placeholder 3"/>
          <p:cNvSpPr>
            <a:spLocks noGrp="1"/>
          </p:cNvSpPr>
          <p:nvPr>
            <p:ph type="sldNum" sz="quarter" idx="12"/>
          </p:nvPr>
        </p:nvSpPr>
        <p:spPr/>
        <p:txBody>
          <a:bodyPr/>
          <a:lstStyle/>
          <a:p>
            <a:pPr>
              <a:defRPr/>
            </a:pPr>
            <a:fld id="{8DD5C465-063B-45FC-B149-649FEB676AA9}"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sz="4000" smtClean="0"/>
              <a:t>Conference papers as an alternative?</a:t>
            </a:r>
          </a:p>
        </p:txBody>
      </p:sp>
      <p:sp>
        <p:nvSpPr>
          <p:cNvPr id="22531" name="Content Placeholder 2"/>
          <p:cNvSpPr>
            <a:spLocks noGrp="1"/>
          </p:cNvSpPr>
          <p:nvPr>
            <p:ph idx="1"/>
          </p:nvPr>
        </p:nvSpPr>
        <p:spPr/>
        <p:txBody>
          <a:bodyPr/>
          <a:lstStyle/>
          <a:p>
            <a:r>
              <a:rPr lang="en-GB" sz="2000" dirty="0" smtClean="0"/>
              <a:t>In terms of research impact, publishing in journals alone can be problematic in subjects where research develops rapidly</a:t>
            </a:r>
          </a:p>
          <a:p>
            <a:pPr lvl="1"/>
            <a:r>
              <a:rPr lang="en-GB" sz="2000" dirty="0" smtClean="0"/>
              <a:t>The process of publishing journal articles is slow and convoluted</a:t>
            </a:r>
          </a:p>
          <a:p>
            <a:r>
              <a:rPr lang="en-GB" sz="2000" dirty="0" smtClean="0"/>
              <a:t>In some subjects presenting papers at prestigious conferences may be more advantageous</a:t>
            </a:r>
          </a:p>
          <a:p>
            <a:r>
              <a:rPr lang="en-GB" sz="2000" dirty="0" smtClean="0"/>
              <a:t>Think about the acceptance rates of papers submitted (*if rates are publicised!) – the lower the acceptance rate the more prestigious the conference</a:t>
            </a:r>
          </a:p>
          <a:p>
            <a:r>
              <a:rPr lang="en-GB" sz="2000" dirty="0" smtClean="0"/>
              <a:t>Make sure that the conference has a rigorous peer review process of papers submitted</a:t>
            </a:r>
          </a:p>
          <a:p>
            <a:r>
              <a:rPr lang="en-GB" sz="2000" dirty="0" smtClean="0"/>
              <a:t>Professional contacts / bodies may offer more guidance</a:t>
            </a:r>
          </a:p>
        </p:txBody>
      </p:sp>
      <p:sp>
        <p:nvSpPr>
          <p:cNvPr id="4" name="Slide Number Placeholder 3"/>
          <p:cNvSpPr>
            <a:spLocks noGrp="1"/>
          </p:cNvSpPr>
          <p:nvPr>
            <p:ph type="sldNum" sz="quarter" idx="12"/>
          </p:nvPr>
        </p:nvSpPr>
        <p:spPr/>
        <p:txBody>
          <a:bodyPr/>
          <a:lstStyle/>
          <a:p>
            <a:pPr>
              <a:defRPr/>
            </a:pPr>
            <a:fld id="{AFD824A4-3C0C-4B90-9238-EEB7A6584B4B}" type="slidenum">
              <a:rPr lang="en-US" smtClean="0"/>
              <a:pPr>
                <a:defRPr/>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2235</TotalTime>
  <Words>2190</Words>
  <Application>Microsoft Office PowerPoint</Application>
  <PresentationFormat>On-screen Show (4:3)</PresentationFormat>
  <Paragraphs>270</Paragraphs>
  <Slides>30</Slides>
  <Notes>13</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Flow</vt:lpstr>
      <vt:lpstr>  Publication and impact in English </vt:lpstr>
      <vt:lpstr> Uses</vt:lpstr>
      <vt:lpstr>Uses</vt:lpstr>
      <vt:lpstr>Uses</vt:lpstr>
      <vt:lpstr>Uses</vt:lpstr>
      <vt:lpstr>Criticisms</vt:lpstr>
      <vt:lpstr>Criticisms</vt:lpstr>
      <vt:lpstr>Other ways of deciding where to publish</vt:lpstr>
      <vt:lpstr>Conference papers as an alternative?</vt:lpstr>
      <vt:lpstr>Journal Citation Reports (JCR)</vt:lpstr>
      <vt:lpstr>Journal Impact Factors </vt:lpstr>
      <vt:lpstr>Eigenfactor</vt:lpstr>
      <vt:lpstr>Criticisms of Journal Citation Reports</vt:lpstr>
      <vt:lpstr>SCImago Journal Rank (SJR)</vt:lpstr>
      <vt:lpstr>Advantages of SJR rankings</vt:lpstr>
      <vt:lpstr>Measuring the impact of your research</vt:lpstr>
      <vt:lpstr>What does this mean?</vt:lpstr>
      <vt:lpstr>Criticisms of the H index</vt:lpstr>
      <vt:lpstr>Publish or perish</vt:lpstr>
      <vt:lpstr>Google Scholar citation data</vt:lpstr>
      <vt:lpstr>Measuring impact of articles</vt:lpstr>
      <vt:lpstr> Are future citation counts and overall reach of research the same thing?</vt:lpstr>
      <vt:lpstr>Other means of illustrating your research impact</vt:lpstr>
      <vt:lpstr>Future</vt:lpstr>
      <vt:lpstr>Future</vt:lpstr>
      <vt:lpstr>Future</vt:lpstr>
      <vt:lpstr>Altmetrics</vt:lpstr>
      <vt:lpstr>Future</vt:lpstr>
      <vt:lpstr>Conclusions</vt:lpstr>
      <vt:lpstr>Further reading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Paul Verlander</dc:creator>
  <cp:lastModifiedBy>HarryD</cp:lastModifiedBy>
  <cp:revision>183</cp:revision>
  <dcterms:created xsi:type="dcterms:W3CDTF">2006-08-16T00:00:00Z</dcterms:created>
  <dcterms:modified xsi:type="dcterms:W3CDTF">2014-01-21T09:20:00Z</dcterms:modified>
</cp:coreProperties>
</file>